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3" r:id="rId3"/>
    <p:sldId id="256" r:id="rId4"/>
    <p:sldId id="267" r:id="rId5"/>
    <p:sldId id="265" r:id="rId6"/>
    <p:sldId id="268" r:id="rId7"/>
    <p:sldId id="266" r:id="rId8"/>
    <p:sldId id="269"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C8F0"/>
    <a:srgbClr val="81B6EB"/>
    <a:srgbClr val="0000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F8F1F96-445A-498E-ABEB-FCD7C0D0D88C}"/>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93CC743F-C728-4437-8CE8-13EA91BF4B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5800BEBE-1CFC-438C-83D5-958118A4440B}"/>
              </a:ext>
            </a:extLst>
          </p:cNvPr>
          <p:cNvSpPr>
            <a:spLocks noGrp="1"/>
          </p:cNvSpPr>
          <p:nvPr>
            <p:ph type="dt" sz="half" idx="10"/>
          </p:nvPr>
        </p:nvSpPr>
        <p:spPr/>
        <p:txBody>
          <a:bodyPr/>
          <a:lstStyle/>
          <a:p>
            <a:fld id="{5BA07899-8185-4AB0-B01E-FDF62E57BBB9}" type="datetimeFigureOut">
              <a:rPr lang="ru-RU" smtClean="0"/>
              <a:pPr/>
              <a:t>13.12.2021</a:t>
            </a:fld>
            <a:endParaRPr lang="ru-RU"/>
          </a:p>
        </p:txBody>
      </p:sp>
      <p:sp>
        <p:nvSpPr>
          <p:cNvPr id="5" name="Нижний колонтитул 4">
            <a:extLst>
              <a:ext uri="{FF2B5EF4-FFF2-40B4-BE49-F238E27FC236}">
                <a16:creationId xmlns:a16="http://schemas.microsoft.com/office/drawing/2014/main" xmlns="" id="{436DA2BE-D85F-4F17-B54F-EE8D31B5A8C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C38FDB30-988F-4BB3-9779-E2CE129DBA23}"/>
              </a:ext>
            </a:extLst>
          </p:cNvPr>
          <p:cNvSpPr>
            <a:spLocks noGrp="1"/>
          </p:cNvSpPr>
          <p:nvPr>
            <p:ph type="sldNum" sz="quarter" idx="12"/>
          </p:nvPr>
        </p:nvSpPr>
        <p:spPr/>
        <p:txBody>
          <a:bodyPr/>
          <a:lstStyle/>
          <a:p>
            <a:fld id="{DC7B11E6-47B3-4513-9EE9-766321B6A6F6}" type="slidenum">
              <a:rPr lang="ru-RU" smtClean="0"/>
              <a:pPr/>
              <a:t>‹#›</a:t>
            </a:fld>
            <a:endParaRPr lang="ru-RU"/>
          </a:p>
        </p:txBody>
      </p:sp>
    </p:spTree>
    <p:extLst>
      <p:ext uri="{BB962C8B-B14F-4D97-AF65-F5344CB8AC3E}">
        <p14:creationId xmlns:p14="http://schemas.microsoft.com/office/powerpoint/2010/main" xmlns="" val="113701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66EB075-EBF9-4C47-AB9F-77D36F4B844F}"/>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55B501F4-C7FB-478D-B816-1519FCB00025}"/>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60702A88-D6E4-437E-BE25-9E9B330E4CC2}"/>
              </a:ext>
            </a:extLst>
          </p:cNvPr>
          <p:cNvSpPr>
            <a:spLocks noGrp="1"/>
          </p:cNvSpPr>
          <p:nvPr>
            <p:ph type="dt" sz="half" idx="10"/>
          </p:nvPr>
        </p:nvSpPr>
        <p:spPr/>
        <p:txBody>
          <a:bodyPr/>
          <a:lstStyle/>
          <a:p>
            <a:fld id="{5BA07899-8185-4AB0-B01E-FDF62E57BBB9}" type="datetimeFigureOut">
              <a:rPr lang="ru-RU" smtClean="0"/>
              <a:pPr/>
              <a:t>13.12.2021</a:t>
            </a:fld>
            <a:endParaRPr lang="ru-RU"/>
          </a:p>
        </p:txBody>
      </p:sp>
      <p:sp>
        <p:nvSpPr>
          <p:cNvPr id="5" name="Нижний колонтитул 4">
            <a:extLst>
              <a:ext uri="{FF2B5EF4-FFF2-40B4-BE49-F238E27FC236}">
                <a16:creationId xmlns:a16="http://schemas.microsoft.com/office/drawing/2014/main" xmlns="" id="{7F4BF5B8-42E3-480E-A7CF-EB13C6D58AA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63D7693F-D737-40C8-A868-CB40036FCD9E}"/>
              </a:ext>
            </a:extLst>
          </p:cNvPr>
          <p:cNvSpPr>
            <a:spLocks noGrp="1"/>
          </p:cNvSpPr>
          <p:nvPr>
            <p:ph type="sldNum" sz="quarter" idx="12"/>
          </p:nvPr>
        </p:nvSpPr>
        <p:spPr/>
        <p:txBody>
          <a:bodyPr/>
          <a:lstStyle/>
          <a:p>
            <a:fld id="{DC7B11E6-47B3-4513-9EE9-766321B6A6F6}" type="slidenum">
              <a:rPr lang="ru-RU" smtClean="0"/>
              <a:pPr/>
              <a:t>‹#›</a:t>
            </a:fld>
            <a:endParaRPr lang="ru-RU"/>
          </a:p>
        </p:txBody>
      </p:sp>
    </p:spTree>
    <p:extLst>
      <p:ext uri="{BB962C8B-B14F-4D97-AF65-F5344CB8AC3E}">
        <p14:creationId xmlns:p14="http://schemas.microsoft.com/office/powerpoint/2010/main" xmlns="" val="3571904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66F48840-A22E-40F6-B15D-9715300A925F}"/>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2AE016CA-E960-47A3-9164-E86B449E5B4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732D0BD6-31CE-417D-806A-8126F62F38A6}"/>
              </a:ext>
            </a:extLst>
          </p:cNvPr>
          <p:cNvSpPr>
            <a:spLocks noGrp="1"/>
          </p:cNvSpPr>
          <p:nvPr>
            <p:ph type="dt" sz="half" idx="10"/>
          </p:nvPr>
        </p:nvSpPr>
        <p:spPr/>
        <p:txBody>
          <a:bodyPr/>
          <a:lstStyle/>
          <a:p>
            <a:fld id="{5BA07899-8185-4AB0-B01E-FDF62E57BBB9}" type="datetimeFigureOut">
              <a:rPr lang="ru-RU" smtClean="0"/>
              <a:pPr/>
              <a:t>13.12.2021</a:t>
            </a:fld>
            <a:endParaRPr lang="ru-RU"/>
          </a:p>
        </p:txBody>
      </p:sp>
      <p:sp>
        <p:nvSpPr>
          <p:cNvPr id="5" name="Нижний колонтитул 4">
            <a:extLst>
              <a:ext uri="{FF2B5EF4-FFF2-40B4-BE49-F238E27FC236}">
                <a16:creationId xmlns:a16="http://schemas.microsoft.com/office/drawing/2014/main" xmlns="" id="{655D078D-E724-4A84-83CC-1F4AAB3FEC68}"/>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EFA276FD-9E82-4D8C-B80D-76E190F1E40E}"/>
              </a:ext>
            </a:extLst>
          </p:cNvPr>
          <p:cNvSpPr>
            <a:spLocks noGrp="1"/>
          </p:cNvSpPr>
          <p:nvPr>
            <p:ph type="sldNum" sz="quarter" idx="12"/>
          </p:nvPr>
        </p:nvSpPr>
        <p:spPr/>
        <p:txBody>
          <a:bodyPr/>
          <a:lstStyle/>
          <a:p>
            <a:fld id="{DC7B11E6-47B3-4513-9EE9-766321B6A6F6}" type="slidenum">
              <a:rPr lang="ru-RU" smtClean="0"/>
              <a:pPr/>
              <a:t>‹#›</a:t>
            </a:fld>
            <a:endParaRPr lang="ru-RU"/>
          </a:p>
        </p:txBody>
      </p:sp>
    </p:spTree>
    <p:extLst>
      <p:ext uri="{BB962C8B-B14F-4D97-AF65-F5344CB8AC3E}">
        <p14:creationId xmlns:p14="http://schemas.microsoft.com/office/powerpoint/2010/main" xmlns="" val="361060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A89B5A9-469D-4A06-B13A-6253DD65FB3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75F5F108-8A9C-4A04-81D1-A675C1190D4A}"/>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0F5F8BF2-8B3D-4672-BB58-D3621949E007}"/>
              </a:ext>
            </a:extLst>
          </p:cNvPr>
          <p:cNvSpPr>
            <a:spLocks noGrp="1"/>
          </p:cNvSpPr>
          <p:nvPr>
            <p:ph type="dt" sz="half" idx="10"/>
          </p:nvPr>
        </p:nvSpPr>
        <p:spPr/>
        <p:txBody>
          <a:bodyPr/>
          <a:lstStyle/>
          <a:p>
            <a:fld id="{5BA07899-8185-4AB0-B01E-FDF62E57BBB9}" type="datetimeFigureOut">
              <a:rPr lang="ru-RU" smtClean="0"/>
              <a:pPr/>
              <a:t>13.12.2021</a:t>
            </a:fld>
            <a:endParaRPr lang="ru-RU"/>
          </a:p>
        </p:txBody>
      </p:sp>
      <p:sp>
        <p:nvSpPr>
          <p:cNvPr id="5" name="Нижний колонтитул 4">
            <a:extLst>
              <a:ext uri="{FF2B5EF4-FFF2-40B4-BE49-F238E27FC236}">
                <a16:creationId xmlns:a16="http://schemas.microsoft.com/office/drawing/2014/main" xmlns="" id="{0AA5DE86-D115-4946-95E7-2CF39906C4D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67FFCB34-D031-463E-AEC8-ED73689EE8C3}"/>
              </a:ext>
            </a:extLst>
          </p:cNvPr>
          <p:cNvSpPr>
            <a:spLocks noGrp="1"/>
          </p:cNvSpPr>
          <p:nvPr>
            <p:ph type="sldNum" sz="quarter" idx="12"/>
          </p:nvPr>
        </p:nvSpPr>
        <p:spPr/>
        <p:txBody>
          <a:bodyPr/>
          <a:lstStyle/>
          <a:p>
            <a:fld id="{DC7B11E6-47B3-4513-9EE9-766321B6A6F6}" type="slidenum">
              <a:rPr lang="ru-RU" smtClean="0"/>
              <a:pPr/>
              <a:t>‹#›</a:t>
            </a:fld>
            <a:endParaRPr lang="ru-RU"/>
          </a:p>
        </p:txBody>
      </p:sp>
    </p:spTree>
    <p:extLst>
      <p:ext uri="{BB962C8B-B14F-4D97-AF65-F5344CB8AC3E}">
        <p14:creationId xmlns:p14="http://schemas.microsoft.com/office/powerpoint/2010/main" xmlns="" val="1167587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A950DD1-5B47-4359-8280-0ACFB06B76AC}"/>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57BE36A6-5FF6-4AE0-83FF-20A66F3E18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92622FB6-6728-4136-9B09-DE6ECE80673F}"/>
              </a:ext>
            </a:extLst>
          </p:cNvPr>
          <p:cNvSpPr>
            <a:spLocks noGrp="1"/>
          </p:cNvSpPr>
          <p:nvPr>
            <p:ph type="dt" sz="half" idx="10"/>
          </p:nvPr>
        </p:nvSpPr>
        <p:spPr/>
        <p:txBody>
          <a:bodyPr/>
          <a:lstStyle/>
          <a:p>
            <a:fld id="{5BA07899-8185-4AB0-B01E-FDF62E57BBB9}" type="datetimeFigureOut">
              <a:rPr lang="ru-RU" smtClean="0"/>
              <a:pPr/>
              <a:t>13.12.2021</a:t>
            </a:fld>
            <a:endParaRPr lang="ru-RU"/>
          </a:p>
        </p:txBody>
      </p:sp>
      <p:sp>
        <p:nvSpPr>
          <p:cNvPr id="5" name="Нижний колонтитул 4">
            <a:extLst>
              <a:ext uri="{FF2B5EF4-FFF2-40B4-BE49-F238E27FC236}">
                <a16:creationId xmlns:a16="http://schemas.microsoft.com/office/drawing/2014/main" xmlns="" id="{78CAF834-0D3C-491A-9778-6A608F30911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7C97C0F9-F15E-4DC8-AED2-53A543418617}"/>
              </a:ext>
            </a:extLst>
          </p:cNvPr>
          <p:cNvSpPr>
            <a:spLocks noGrp="1"/>
          </p:cNvSpPr>
          <p:nvPr>
            <p:ph type="sldNum" sz="quarter" idx="12"/>
          </p:nvPr>
        </p:nvSpPr>
        <p:spPr/>
        <p:txBody>
          <a:bodyPr/>
          <a:lstStyle/>
          <a:p>
            <a:fld id="{DC7B11E6-47B3-4513-9EE9-766321B6A6F6}" type="slidenum">
              <a:rPr lang="ru-RU" smtClean="0"/>
              <a:pPr/>
              <a:t>‹#›</a:t>
            </a:fld>
            <a:endParaRPr lang="ru-RU"/>
          </a:p>
        </p:txBody>
      </p:sp>
    </p:spTree>
    <p:extLst>
      <p:ext uri="{BB962C8B-B14F-4D97-AF65-F5344CB8AC3E}">
        <p14:creationId xmlns:p14="http://schemas.microsoft.com/office/powerpoint/2010/main" xmlns="" val="324967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69D9476-D573-471F-8B72-225E9F148BE6}"/>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264757B8-0D23-420B-B5CD-B6A64FEF8457}"/>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C3CD8D33-92AA-4735-9C56-E4CE724EE8A6}"/>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3021BE4C-FB41-4492-9691-007ADAE1BE90}"/>
              </a:ext>
            </a:extLst>
          </p:cNvPr>
          <p:cNvSpPr>
            <a:spLocks noGrp="1"/>
          </p:cNvSpPr>
          <p:nvPr>
            <p:ph type="dt" sz="half" idx="10"/>
          </p:nvPr>
        </p:nvSpPr>
        <p:spPr/>
        <p:txBody>
          <a:bodyPr/>
          <a:lstStyle/>
          <a:p>
            <a:fld id="{5BA07899-8185-4AB0-B01E-FDF62E57BBB9}" type="datetimeFigureOut">
              <a:rPr lang="ru-RU" smtClean="0"/>
              <a:pPr/>
              <a:t>13.12.2021</a:t>
            </a:fld>
            <a:endParaRPr lang="ru-RU"/>
          </a:p>
        </p:txBody>
      </p:sp>
      <p:sp>
        <p:nvSpPr>
          <p:cNvPr id="6" name="Нижний колонтитул 5">
            <a:extLst>
              <a:ext uri="{FF2B5EF4-FFF2-40B4-BE49-F238E27FC236}">
                <a16:creationId xmlns:a16="http://schemas.microsoft.com/office/drawing/2014/main" xmlns="" id="{D9FB3C19-67E4-4E89-9F05-3DD6737B8E9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B460BF9D-87F6-42DE-8E59-D7163E9CABF2}"/>
              </a:ext>
            </a:extLst>
          </p:cNvPr>
          <p:cNvSpPr>
            <a:spLocks noGrp="1"/>
          </p:cNvSpPr>
          <p:nvPr>
            <p:ph type="sldNum" sz="quarter" idx="12"/>
          </p:nvPr>
        </p:nvSpPr>
        <p:spPr/>
        <p:txBody>
          <a:bodyPr/>
          <a:lstStyle/>
          <a:p>
            <a:fld id="{DC7B11E6-47B3-4513-9EE9-766321B6A6F6}" type="slidenum">
              <a:rPr lang="ru-RU" smtClean="0"/>
              <a:pPr/>
              <a:t>‹#›</a:t>
            </a:fld>
            <a:endParaRPr lang="ru-RU"/>
          </a:p>
        </p:txBody>
      </p:sp>
    </p:spTree>
    <p:extLst>
      <p:ext uri="{BB962C8B-B14F-4D97-AF65-F5344CB8AC3E}">
        <p14:creationId xmlns:p14="http://schemas.microsoft.com/office/powerpoint/2010/main" xmlns="" val="2933618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7ED2974-AB2C-499A-A52C-751A004DC597}"/>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D10CC7E0-3EE0-45DC-B7AC-2D48B72D16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46E2535E-C9C7-4FE1-9E2E-A3DFD57C4759}"/>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410319E6-A9DC-45C6-B75E-F14CB58A37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2746B1BB-A89B-4D20-8262-DAE87773194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DFE6B400-6214-4D42-ACFE-F851727A7172}"/>
              </a:ext>
            </a:extLst>
          </p:cNvPr>
          <p:cNvSpPr>
            <a:spLocks noGrp="1"/>
          </p:cNvSpPr>
          <p:nvPr>
            <p:ph type="dt" sz="half" idx="10"/>
          </p:nvPr>
        </p:nvSpPr>
        <p:spPr/>
        <p:txBody>
          <a:bodyPr/>
          <a:lstStyle/>
          <a:p>
            <a:fld id="{5BA07899-8185-4AB0-B01E-FDF62E57BBB9}" type="datetimeFigureOut">
              <a:rPr lang="ru-RU" smtClean="0"/>
              <a:pPr/>
              <a:t>13.12.2021</a:t>
            </a:fld>
            <a:endParaRPr lang="ru-RU"/>
          </a:p>
        </p:txBody>
      </p:sp>
      <p:sp>
        <p:nvSpPr>
          <p:cNvPr id="8" name="Нижний колонтитул 7">
            <a:extLst>
              <a:ext uri="{FF2B5EF4-FFF2-40B4-BE49-F238E27FC236}">
                <a16:creationId xmlns:a16="http://schemas.microsoft.com/office/drawing/2014/main" xmlns="" id="{281F668F-4137-4BBB-84AE-C1CC436D0BA2}"/>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0FCC1F44-4E19-4805-BEC2-E7D3D0FFF01F}"/>
              </a:ext>
            </a:extLst>
          </p:cNvPr>
          <p:cNvSpPr>
            <a:spLocks noGrp="1"/>
          </p:cNvSpPr>
          <p:nvPr>
            <p:ph type="sldNum" sz="quarter" idx="12"/>
          </p:nvPr>
        </p:nvSpPr>
        <p:spPr/>
        <p:txBody>
          <a:bodyPr/>
          <a:lstStyle/>
          <a:p>
            <a:fld id="{DC7B11E6-47B3-4513-9EE9-766321B6A6F6}" type="slidenum">
              <a:rPr lang="ru-RU" smtClean="0"/>
              <a:pPr/>
              <a:t>‹#›</a:t>
            </a:fld>
            <a:endParaRPr lang="ru-RU"/>
          </a:p>
        </p:txBody>
      </p:sp>
    </p:spTree>
    <p:extLst>
      <p:ext uri="{BB962C8B-B14F-4D97-AF65-F5344CB8AC3E}">
        <p14:creationId xmlns:p14="http://schemas.microsoft.com/office/powerpoint/2010/main" xmlns="" val="390518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8512052-3F62-4559-B2BC-6EDF6C798760}"/>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40B52BF5-8111-4DFC-8436-58F65A7B3746}"/>
              </a:ext>
            </a:extLst>
          </p:cNvPr>
          <p:cNvSpPr>
            <a:spLocks noGrp="1"/>
          </p:cNvSpPr>
          <p:nvPr>
            <p:ph type="dt" sz="half" idx="10"/>
          </p:nvPr>
        </p:nvSpPr>
        <p:spPr/>
        <p:txBody>
          <a:bodyPr/>
          <a:lstStyle/>
          <a:p>
            <a:fld id="{5BA07899-8185-4AB0-B01E-FDF62E57BBB9}" type="datetimeFigureOut">
              <a:rPr lang="ru-RU" smtClean="0"/>
              <a:pPr/>
              <a:t>13.12.2021</a:t>
            </a:fld>
            <a:endParaRPr lang="ru-RU"/>
          </a:p>
        </p:txBody>
      </p:sp>
      <p:sp>
        <p:nvSpPr>
          <p:cNvPr id="4" name="Нижний колонтитул 3">
            <a:extLst>
              <a:ext uri="{FF2B5EF4-FFF2-40B4-BE49-F238E27FC236}">
                <a16:creationId xmlns:a16="http://schemas.microsoft.com/office/drawing/2014/main" xmlns="" id="{E70C4287-6AEF-409E-898D-913BC5E3C052}"/>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E8C9C494-1044-41AD-AF90-BF6F4AFFC430}"/>
              </a:ext>
            </a:extLst>
          </p:cNvPr>
          <p:cNvSpPr>
            <a:spLocks noGrp="1"/>
          </p:cNvSpPr>
          <p:nvPr>
            <p:ph type="sldNum" sz="quarter" idx="12"/>
          </p:nvPr>
        </p:nvSpPr>
        <p:spPr/>
        <p:txBody>
          <a:bodyPr/>
          <a:lstStyle/>
          <a:p>
            <a:fld id="{DC7B11E6-47B3-4513-9EE9-766321B6A6F6}" type="slidenum">
              <a:rPr lang="ru-RU" smtClean="0"/>
              <a:pPr/>
              <a:t>‹#›</a:t>
            </a:fld>
            <a:endParaRPr lang="ru-RU"/>
          </a:p>
        </p:txBody>
      </p:sp>
    </p:spTree>
    <p:extLst>
      <p:ext uri="{BB962C8B-B14F-4D97-AF65-F5344CB8AC3E}">
        <p14:creationId xmlns:p14="http://schemas.microsoft.com/office/powerpoint/2010/main" xmlns="" val="1053924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C3DDD3FB-A1E2-43D7-915F-80EE038A1C23}"/>
              </a:ext>
            </a:extLst>
          </p:cNvPr>
          <p:cNvSpPr>
            <a:spLocks noGrp="1"/>
          </p:cNvSpPr>
          <p:nvPr>
            <p:ph type="dt" sz="half" idx="10"/>
          </p:nvPr>
        </p:nvSpPr>
        <p:spPr/>
        <p:txBody>
          <a:bodyPr/>
          <a:lstStyle/>
          <a:p>
            <a:fld id="{5BA07899-8185-4AB0-B01E-FDF62E57BBB9}" type="datetimeFigureOut">
              <a:rPr lang="ru-RU" smtClean="0"/>
              <a:pPr/>
              <a:t>13.12.2021</a:t>
            </a:fld>
            <a:endParaRPr lang="ru-RU"/>
          </a:p>
        </p:txBody>
      </p:sp>
      <p:sp>
        <p:nvSpPr>
          <p:cNvPr id="3" name="Нижний колонтитул 2">
            <a:extLst>
              <a:ext uri="{FF2B5EF4-FFF2-40B4-BE49-F238E27FC236}">
                <a16:creationId xmlns:a16="http://schemas.microsoft.com/office/drawing/2014/main" xmlns="" id="{8E4BF9A8-13F4-4E91-ACCD-CA1E682ED97C}"/>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5716A34E-8B72-4147-8F4C-6EFE63CB992A}"/>
              </a:ext>
            </a:extLst>
          </p:cNvPr>
          <p:cNvSpPr>
            <a:spLocks noGrp="1"/>
          </p:cNvSpPr>
          <p:nvPr>
            <p:ph type="sldNum" sz="quarter" idx="12"/>
          </p:nvPr>
        </p:nvSpPr>
        <p:spPr/>
        <p:txBody>
          <a:bodyPr/>
          <a:lstStyle/>
          <a:p>
            <a:fld id="{DC7B11E6-47B3-4513-9EE9-766321B6A6F6}" type="slidenum">
              <a:rPr lang="ru-RU" smtClean="0"/>
              <a:pPr/>
              <a:t>‹#›</a:t>
            </a:fld>
            <a:endParaRPr lang="ru-RU"/>
          </a:p>
        </p:txBody>
      </p:sp>
    </p:spTree>
    <p:extLst>
      <p:ext uri="{BB962C8B-B14F-4D97-AF65-F5344CB8AC3E}">
        <p14:creationId xmlns:p14="http://schemas.microsoft.com/office/powerpoint/2010/main" xmlns="" val="2382400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0955AEA-8B9A-450D-A43B-099161EDA564}"/>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ED50AD76-E36B-4714-9EFE-33351F03AB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898989AB-6EBD-4891-A233-7637598594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454FFF68-3516-411B-B930-6401AC485002}"/>
              </a:ext>
            </a:extLst>
          </p:cNvPr>
          <p:cNvSpPr>
            <a:spLocks noGrp="1"/>
          </p:cNvSpPr>
          <p:nvPr>
            <p:ph type="dt" sz="half" idx="10"/>
          </p:nvPr>
        </p:nvSpPr>
        <p:spPr/>
        <p:txBody>
          <a:bodyPr/>
          <a:lstStyle/>
          <a:p>
            <a:fld id="{5BA07899-8185-4AB0-B01E-FDF62E57BBB9}" type="datetimeFigureOut">
              <a:rPr lang="ru-RU" smtClean="0"/>
              <a:pPr/>
              <a:t>13.12.2021</a:t>
            </a:fld>
            <a:endParaRPr lang="ru-RU"/>
          </a:p>
        </p:txBody>
      </p:sp>
      <p:sp>
        <p:nvSpPr>
          <p:cNvPr id="6" name="Нижний колонтитул 5">
            <a:extLst>
              <a:ext uri="{FF2B5EF4-FFF2-40B4-BE49-F238E27FC236}">
                <a16:creationId xmlns:a16="http://schemas.microsoft.com/office/drawing/2014/main" xmlns="" id="{D0FEA6FF-75D3-485D-83C8-7A9A2036107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DB8F2A36-B99A-49F0-AB6D-C11CD0BC52F4}"/>
              </a:ext>
            </a:extLst>
          </p:cNvPr>
          <p:cNvSpPr>
            <a:spLocks noGrp="1"/>
          </p:cNvSpPr>
          <p:nvPr>
            <p:ph type="sldNum" sz="quarter" idx="12"/>
          </p:nvPr>
        </p:nvSpPr>
        <p:spPr/>
        <p:txBody>
          <a:bodyPr/>
          <a:lstStyle/>
          <a:p>
            <a:fld id="{DC7B11E6-47B3-4513-9EE9-766321B6A6F6}" type="slidenum">
              <a:rPr lang="ru-RU" smtClean="0"/>
              <a:pPr/>
              <a:t>‹#›</a:t>
            </a:fld>
            <a:endParaRPr lang="ru-RU"/>
          </a:p>
        </p:txBody>
      </p:sp>
    </p:spTree>
    <p:extLst>
      <p:ext uri="{BB962C8B-B14F-4D97-AF65-F5344CB8AC3E}">
        <p14:creationId xmlns:p14="http://schemas.microsoft.com/office/powerpoint/2010/main" xmlns="" val="3778539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5353A41-0324-465E-8B5A-DB0BDD3A2AF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501B2A45-BB21-420A-B3AD-EC268A77E0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A90004D6-0549-4EB4-8614-17D63C7589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C3D6485B-0E3C-4A79-9AAA-8A15D9EF5ED7}"/>
              </a:ext>
            </a:extLst>
          </p:cNvPr>
          <p:cNvSpPr>
            <a:spLocks noGrp="1"/>
          </p:cNvSpPr>
          <p:nvPr>
            <p:ph type="dt" sz="half" idx="10"/>
          </p:nvPr>
        </p:nvSpPr>
        <p:spPr/>
        <p:txBody>
          <a:bodyPr/>
          <a:lstStyle/>
          <a:p>
            <a:fld id="{5BA07899-8185-4AB0-B01E-FDF62E57BBB9}" type="datetimeFigureOut">
              <a:rPr lang="ru-RU" smtClean="0"/>
              <a:pPr/>
              <a:t>13.12.2021</a:t>
            </a:fld>
            <a:endParaRPr lang="ru-RU"/>
          </a:p>
        </p:txBody>
      </p:sp>
      <p:sp>
        <p:nvSpPr>
          <p:cNvPr id="6" name="Нижний колонтитул 5">
            <a:extLst>
              <a:ext uri="{FF2B5EF4-FFF2-40B4-BE49-F238E27FC236}">
                <a16:creationId xmlns:a16="http://schemas.microsoft.com/office/drawing/2014/main" xmlns="" id="{6D3A2282-89D0-4CED-A0C7-3211375004EC}"/>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EA629731-1B4E-4358-976F-171EBE41B0D1}"/>
              </a:ext>
            </a:extLst>
          </p:cNvPr>
          <p:cNvSpPr>
            <a:spLocks noGrp="1"/>
          </p:cNvSpPr>
          <p:nvPr>
            <p:ph type="sldNum" sz="quarter" idx="12"/>
          </p:nvPr>
        </p:nvSpPr>
        <p:spPr/>
        <p:txBody>
          <a:bodyPr/>
          <a:lstStyle/>
          <a:p>
            <a:fld id="{DC7B11E6-47B3-4513-9EE9-766321B6A6F6}" type="slidenum">
              <a:rPr lang="ru-RU" smtClean="0"/>
              <a:pPr/>
              <a:t>‹#›</a:t>
            </a:fld>
            <a:endParaRPr lang="ru-RU"/>
          </a:p>
        </p:txBody>
      </p:sp>
    </p:spTree>
    <p:extLst>
      <p:ext uri="{BB962C8B-B14F-4D97-AF65-F5344CB8AC3E}">
        <p14:creationId xmlns:p14="http://schemas.microsoft.com/office/powerpoint/2010/main" xmlns="" val="237448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030A0">
            <a:alpha val="86000"/>
          </a:srgb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65EE7B8-0570-48B9-8A7D-D19573506B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85F696F7-AB76-401B-93A5-9A0120443F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59EE49EC-B27F-4AD4-A6B1-647FF80236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07899-8185-4AB0-B01E-FDF62E57BBB9}" type="datetimeFigureOut">
              <a:rPr lang="ru-RU" smtClean="0"/>
              <a:pPr/>
              <a:t>13.12.2021</a:t>
            </a:fld>
            <a:endParaRPr lang="ru-RU"/>
          </a:p>
        </p:txBody>
      </p:sp>
      <p:sp>
        <p:nvSpPr>
          <p:cNvPr id="5" name="Нижний колонтитул 4">
            <a:extLst>
              <a:ext uri="{FF2B5EF4-FFF2-40B4-BE49-F238E27FC236}">
                <a16:creationId xmlns:a16="http://schemas.microsoft.com/office/drawing/2014/main" xmlns="" id="{25FFC951-0152-40B6-B3E0-0F278B37A2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C2174DE0-B779-46AC-AB0B-68FBBD0A48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B11E6-47B3-4513-9EE9-766321B6A6F6}" type="slidenum">
              <a:rPr lang="ru-RU" smtClean="0"/>
              <a:pPr/>
              <a:t>‹#›</a:t>
            </a:fld>
            <a:endParaRPr lang="ru-RU"/>
          </a:p>
        </p:txBody>
      </p:sp>
    </p:spTree>
    <p:extLst>
      <p:ext uri="{BB962C8B-B14F-4D97-AF65-F5344CB8AC3E}">
        <p14:creationId xmlns:p14="http://schemas.microsoft.com/office/powerpoint/2010/main" xmlns="" val="864745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careertest.ru/tests/gotovnost-k-vyboru-professii/"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psytests.org/profession/yovrez1.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psytests.org/profession/hollandA-run.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careertest.ru/tests/yakorya-karery/"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 5">
            <a:extLst>
              <a:ext uri="{FF2B5EF4-FFF2-40B4-BE49-F238E27FC236}">
                <a16:creationId xmlns:a16="http://schemas.microsoft.com/office/drawing/2014/main" xmlns="" id="{70235F37-B345-4943-BFF0-EDEF3E7ECEC4}"/>
              </a:ext>
            </a:extLst>
          </p:cNvPr>
          <p:cNvSpPr/>
          <p:nvPr/>
        </p:nvSpPr>
        <p:spPr>
          <a:xfrm>
            <a:off x="9923611" y="-217504"/>
            <a:ext cx="2567669" cy="2509499"/>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4">
            <a:extLst>
              <a:ext uri="{FF2B5EF4-FFF2-40B4-BE49-F238E27FC236}">
                <a16:creationId xmlns:a16="http://schemas.microsoft.com/office/drawing/2014/main" xmlns="" id="{E55FCA68-1BBF-4510-8EDC-DC39594EC366}"/>
              </a:ext>
            </a:extLst>
          </p:cNvPr>
          <p:cNvSpPr/>
          <p:nvPr/>
        </p:nvSpPr>
        <p:spPr>
          <a:xfrm>
            <a:off x="9290654" y="1333599"/>
            <a:ext cx="1916791" cy="1916792"/>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 6">
            <a:extLst>
              <a:ext uri="{FF2B5EF4-FFF2-40B4-BE49-F238E27FC236}">
                <a16:creationId xmlns:a16="http://schemas.microsoft.com/office/drawing/2014/main" xmlns="" id="{06F477DB-82CB-4C15-B662-27964C21298D}"/>
              </a:ext>
            </a:extLst>
          </p:cNvPr>
          <p:cNvSpPr/>
          <p:nvPr/>
        </p:nvSpPr>
        <p:spPr>
          <a:xfrm>
            <a:off x="-624114" y="3751070"/>
            <a:ext cx="2895600" cy="2695405"/>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a:extLst>
              <a:ext uri="{FF2B5EF4-FFF2-40B4-BE49-F238E27FC236}">
                <a16:creationId xmlns:a16="http://schemas.microsoft.com/office/drawing/2014/main" xmlns="" id="{A183E559-8FF6-426E-9C61-BCE08A6D622E}"/>
              </a:ext>
            </a:extLst>
          </p:cNvPr>
          <p:cNvSpPr/>
          <p:nvPr/>
        </p:nvSpPr>
        <p:spPr>
          <a:xfrm>
            <a:off x="1257302" y="5303335"/>
            <a:ext cx="2028369" cy="1855193"/>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1026" name="Picture 2">
            <a:extLst>
              <a:ext uri="{FF2B5EF4-FFF2-40B4-BE49-F238E27FC236}">
                <a16:creationId xmlns:a16="http://schemas.microsoft.com/office/drawing/2014/main" xmlns="" id="{DC3BB2CE-8D18-4AC2-BEE8-724F39DED6E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448" y="185251"/>
            <a:ext cx="2895600" cy="170399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a:extLst>
              <a:ext uri="{FF2B5EF4-FFF2-40B4-BE49-F238E27FC236}">
                <a16:creationId xmlns:a16="http://schemas.microsoft.com/office/drawing/2014/main" xmlns="" id="{E29D8FF9-EE33-474A-91EB-FC26552348F6}"/>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075968" y="313509"/>
            <a:ext cx="1916792" cy="1916792"/>
          </a:xfrm>
          <a:prstGeom prst="rect">
            <a:avLst/>
          </a:prstGeom>
          <a:noFill/>
          <a:extLst>
            <a:ext uri="{909E8E84-426E-40DD-AFC4-6F175D3DCCD1}">
              <a14:hiddenFill xmlns:a14="http://schemas.microsoft.com/office/drawing/2010/main" xmlns="">
                <a:solidFill>
                  <a:srgbClr val="FFFFFF"/>
                </a:solidFill>
              </a14:hiddenFill>
            </a:ext>
          </a:extLst>
        </p:spPr>
      </p:pic>
      <p:sp>
        <p:nvSpPr>
          <p:cNvPr id="9" name="Прямоугольник 8"/>
          <p:cNvSpPr/>
          <p:nvPr/>
        </p:nvSpPr>
        <p:spPr>
          <a:xfrm>
            <a:off x="2239635" y="2288067"/>
            <a:ext cx="7729104" cy="2862322"/>
          </a:xfrm>
          <a:prstGeom prst="rect">
            <a:avLst/>
          </a:prstGeom>
          <a:noFill/>
        </p:spPr>
        <p:txBody>
          <a:bodyPr wrap="none" lIns="91440" tIns="45720" rIns="91440" bIns="45720">
            <a:spAutoFit/>
          </a:bodyPr>
          <a:lstStyle/>
          <a:p>
            <a:pPr algn="ctr"/>
            <a:r>
              <a:rPr lang="ru-RU" sz="6000" cap="none" spc="0" dirty="0" smtClean="0">
                <a:ln w="31550" cmpd="sng">
                  <a:solidFill>
                    <a:schemeClr val="tx1"/>
                  </a:solidFill>
                  <a:prstDash val="solid"/>
                </a:ln>
              </a:rPr>
              <a:t>ДИАГНОСТИКА </a:t>
            </a:r>
          </a:p>
          <a:p>
            <a:pPr algn="ctr"/>
            <a:r>
              <a:rPr lang="ru-RU" sz="6000" cap="none" spc="0" dirty="0" smtClean="0">
                <a:ln w="31550" cmpd="sng">
                  <a:solidFill>
                    <a:schemeClr val="tx1"/>
                  </a:solidFill>
                  <a:prstDash val="solid"/>
                </a:ln>
              </a:rPr>
              <a:t>ПРОФЕССИОНАЛЬНЫХ</a:t>
            </a:r>
          </a:p>
          <a:p>
            <a:pPr algn="ctr"/>
            <a:r>
              <a:rPr lang="ru-RU" sz="6000" dirty="0" smtClean="0">
                <a:ln w="31550" cmpd="sng">
                  <a:solidFill>
                    <a:schemeClr val="tx1"/>
                  </a:solidFill>
                  <a:prstDash val="solid"/>
                </a:ln>
              </a:rPr>
              <a:t>СКЛОННОСТЕЙ</a:t>
            </a:r>
            <a:endParaRPr lang="ru-RU" sz="6000" cap="none" spc="0" dirty="0">
              <a:ln w="31550" cmpd="sng">
                <a:solidFill>
                  <a:schemeClr val="tx1"/>
                </a:solidFill>
                <a:prstDash val="solid"/>
              </a:ln>
            </a:endParaRPr>
          </a:p>
        </p:txBody>
      </p:sp>
    </p:spTree>
    <p:extLst>
      <p:ext uri="{BB962C8B-B14F-4D97-AF65-F5344CB8AC3E}">
        <p14:creationId xmlns:p14="http://schemas.microsoft.com/office/powerpoint/2010/main" xmlns="" val="692178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 5">
            <a:extLst>
              <a:ext uri="{FF2B5EF4-FFF2-40B4-BE49-F238E27FC236}">
                <a16:creationId xmlns:a16="http://schemas.microsoft.com/office/drawing/2014/main" xmlns="" id="{70235F37-B345-4943-BFF0-EDEF3E7ECEC4}"/>
              </a:ext>
            </a:extLst>
          </p:cNvPr>
          <p:cNvSpPr/>
          <p:nvPr/>
        </p:nvSpPr>
        <p:spPr>
          <a:xfrm>
            <a:off x="9923611" y="-217504"/>
            <a:ext cx="2567669" cy="2509499"/>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4">
            <a:extLst>
              <a:ext uri="{FF2B5EF4-FFF2-40B4-BE49-F238E27FC236}">
                <a16:creationId xmlns:a16="http://schemas.microsoft.com/office/drawing/2014/main" xmlns="" id="{E55FCA68-1BBF-4510-8EDC-DC39594EC366}"/>
              </a:ext>
            </a:extLst>
          </p:cNvPr>
          <p:cNvSpPr/>
          <p:nvPr/>
        </p:nvSpPr>
        <p:spPr>
          <a:xfrm>
            <a:off x="9290654" y="1333599"/>
            <a:ext cx="1916791" cy="1916792"/>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 6">
            <a:extLst>
              <a:ext uri="{FF2B5EF4-FFF2-40B4-BE49-F238E27FC236}">
                <a16:creationId xmlns:a16="http://schemas.microsoft.com/office/drawing/2014/main" xmlns="" id="{06F477DB-82CB-4C15-B662-27964C21298D}"/>
              </a:ext>
            </a:extLst>
          </p:cNvPr>
          <p:cNvSpPr/>
          <p:nvPr/>
        </p:nvSpPr>
        <p:spPr>
          <a:xfrm>
            <a:off x="-624114" y="3751070"/>
            <a:ext cx="2895600" cy="2695405"/>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a:extLst>
              <a:ext uri="{FF2B5EF4-FFF2-40B4-BE49-F238E27FC236}">
                <a16:creationId xmlns:a16="http://schemas.microsoft.com/office/drawing/2014/main" xmlns="" id="{A183E559-8FF6-426E-9C61-BCE08A6D622E}"/>
              </a:ext>
            </a:extLst>
          </p:cNvPr>
          <p:cNvSpPr/>
          <p:nvPr/>
        </p:nvSpPr>
        <p:spPr>
          <a:xfrm>
            <a:off x="1257302" y="5303335"/>
            <a:ext cx="2028369" cy="1855193"/>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1026" name="Picture 2">
            <a:extLst>
              <a:ext uri="{FF2B5EF4-FFF2-40B4-BE49-F238E27FC236}">
                <a16:creationId xmlns:a16="http://schemas.microsoft.com/office/drawing/2014/main" xmlns="" id="{DC3BB2CE-8D18-4AC2-BEE8-724F39DED6E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1448" y="185251"/>
            <a:ext cx="2895600" cy="170399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a:extLst>
              <a:ext uri="{FF2B5EF4-FFF2-40B4-BE49-F238E27FC236}">
                <a16:creationId xmlns:a16="http://schemas.microsoft.com/office/drawing/2014/main" xmlns="" id="{E29D8FF9-EE33-474A-91EB-FC26552348F6}"/>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919214" y="313508"/>
            <a:ext cx="1916792" cy="1916792"/>
          </a:xfrm>
          <a:prstGeom prst="rect">
            <a:avLst/>
          </a:prstGeom>
          <a:noFill/>
          <a:extLst>
            <a:ext uri="{909E8E84-426E-40DD-AFC4-6F175D3DCCD1}">
              <a14:hiddenFill xmlns:a14="http://schemas.microsoft.com/office/drawing/2010/main" xmlns="">
                <a:solidFill>
                  <a:srgbClr val="FFFFFF"/>
                </a:solidFill>
              </a14:hiddenFill>
            </a:ext>
          </a:extLst>
        </p:spPr>
      </p:pic>
      <p:sp>
        <p:nvSpPr>
          <p:cNvPr id="8193" name="Rectangle 1"/>
          <p:cNvSpPr>
            <a:spLocks noChangeArrowheads="1"/>
          </p:cNvSpPr>
          <p:nvPr/>
        </p:nvSpPr>
        <p:spPr bwMode="auto">
          <a:xfrm>
            <a:off x="613954" y="3250678"/>
            <a:ext cx="10711543"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7675" algn="just" defTabSz="914400" rtl="0" eaLnBrk="1" fontAlgn="base" latinLnBrk="0" hangingPunct="1">
              <a:lnSpc>
                <a:spcPct val="100000"/>
              </a:lnSpc>
              <a:spcBef>
                <a:spcPct val="0"/>
              </a:spcBef>
              <a:spcAft>
                <a:spcPct val="0"/>
              </a:spcAft>
              <a:buClrTx/>
              <a:buSzTx/>
              <a:buFontTx/>
              <a:buNone/>
              <a:tabLst/>
            </a:pPr>
            <a:r>
              <a:rPr kumimoji="0" lang="ru-RU" sz="3200" b="1" u="none" strike="noStrike" cap="none" normalizeH="0" baseline="0" dirty="0" smtClean="0">
                <a:ln>
                  <a:noFill/>
                </a:ln>
                <a:solidFill>
                  <a:schemeClr val="tx1"/>
                </a:solidFill>
                <a:effectLst/>
                <a:ea typeface="SimSun" pitchFamily="2" charset="-122"/>
                <a:cs typeface="Times New Roman" pitchFamily="18" charset="0"/>
              </a:rPr>
              <a:t>Мы предлагаем вашему вниманию психологические </a:t>
            </a:r>
            <a:r>
              <a:rPr kumimoji="0" lang="ru-RU" sz="3200" b="1" u="none" strike="noStrike" cap="none" normalizeH="0" baseline="0" dirty="0" smtClean="0">
                <a:ln>
                  <a:noFill/>
                </a:ln>
                <a:solidFill>
                  <a:schemeClr val="tx1"/>
                </a:solidFill>
                <a:effectLst/>
                <a:ea typeface="SimSun" pitchFamily="2" charset="-122"/>
                <a:cs typeface="Times New Roman" pitchFamily="18" charset="0"/>
              </a:rPr>
              <a:t> </a:t>
            </a:r>
            <a:r>
              <a:rPr kumimoji="0" lang="ru-RU" sz="3200" b="1" u="none" strike="noStrike" cap="none" normalizeH="0" baseline="0" dirty="0" smtClean="0">
                <a:ln>
                  <a:noFill/>
                </a:ln>
                <a:solidFill>
                  <a:schemeClr val="tx1"/>
                </a:solidFill>
                <a:effectLst/>
                <a:ea typeface="SimSun" pitchFamily="2" charset="-122"/>
                <a:cs typeface="Times New Roman" pitchFamily="18" charset="0"/>
              </a:rPr>
              <a:t>тесты. Они помогают определить готовность к профессиональному выбору, а также  позволяют уточнить склонности, интересы и ценности, которые необходимо учитывать, выбирая будущую профессию. </a:t>
            </a:r>
            <a:endParaRPr kumimoji="0" lang="ru-RU" sz="3200" b="0" u="none" strike="noStrike" cap="none" normalizeH="0" baseline="0" dirty="0" smtClean="0">
              <a:ln>
                <a:noFill/>
              </a:ln>
              <a:solidFill>
                <a:schemeClr val="tx1"/>
              </a:solidFill>
              <a:effectLst/>
              <a:cs typeface="Arial" pitchFamily="34" charset="0"/>
            </a:endParaRPr>
          </a:p>
        </p:txBody>
      </p:sp>
    </p:spTree>
    <p:extLst>
      <p:ext uri="{BB962C8B-B14F-4D97-AF65-F5344CB8AC3E}">
        <p14:creationId xmlns:p14="http://schemas.microsoft.com/office/powerpoint/2010/main" xmlns="" val="692178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 5">
            <a:extLst>
              <a:ext uri="{FF2B5EF4-FFF2-40B4-BE49-F238E27FC236}">
                <a16:creationId xmlns:a16="http://schemas.microsoft.com/office/drawing/2014/main" xmlns="" id="{70235F37-B345-4943-BFF0-EDEF3E7ECEC4}"/>
              </a:ext>
            </a:extLst>
          </p:cNvPr>
          <p:cNvSpPr/>
          <p:nvPr/>
        </p:nvSpPr>
        <p:spPr>
          <a:xfrm>
            <a:off x="240165" y="-417823"/>
            <a:ext cx="2567669" cy="2509499"/>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4">
            <a:extLst>
              <a:ext uri="{FF2B5EF4-FFF2-40B4-BE49-F238E27FC236}">
                <a16:creationId xmlns:a16="http://schemas.microsoft.com/office/drawing/2014/main" xmlns="" id="{E55FCA68-1BBF-4510-8EDC-DC39594EC366}"/>
              </a:ext>
            </a:extLst>
          </p:cNvPr>
          <p:cNvSpPr/>
          <p:nvPr/>
        </p:nvSpPr>
        <p:spPr>
          <a:xfrm>
            <a:off x="-268740" y="1090543"/>
            <a:ext cx="1916791" cy="1916792"/>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 6">
            <a:extLst>
              <a:ext uri="{FF2B5EF4-FFF2-40B4-BE49-F238E27FC236}">
                <a16:creationId xmlns:a16="http://schemas.microsoft.com/office/drawing/2014/main" xmlns="" id="{06F477DB-82CB-4C15-B662-27964C21298D}"/>
              </a:ext>
            </a:extLst>
          </p:cNvPr>
          <p:cNvSpPr/>
          <p:nvPr/>
        </p:nvSpPr>
        <p:spPr>
          <a:xfrm>
            <a:off x="9920513" y="3910097"/>
            <a:ext cx="2895600" cy="2695405"/>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a:extLst>
              <a:ext uri="{FF2B5EF4-FFF2-40B4-BE49-F238E27FC236}">
                <a16:creationId xmlns:a16="http://schemas.microsoft.com/office/drawing/2014/main" xmlns="" id="{A183E559-8FF6-426E-9C61-BCE08A6D622E}"/>
              </a:ext>
            </a:extLst>
          </p:cNvPr>
          <p:cNvSpPr/>
          <p:nvPr/>
        </p:nvSpPr>
        <p:spPr>
          <a:xfrm>
            <a:off x="8906329" y="5217935"/>
            <a:ext cx="2028369" cy="1855193"/>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1026" name="Picture 2">
            <a:extLst>
              <a:ext uri="{FF2B5EF4-FFF2-40B4-BE49-F238E27FC236}">
                <a16:creationId xmlns:a16="http://schemas.microsoft.com/office/drawing/2014/main" xmlns="" id="{DC3BB2CE-8D18-4AC2-BEE8-724F39DED6E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211128" y="82720"/>
            <a:ext cx="2895600" cy="170399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a:extLst>
              <a:ext uri="{FF2B5EF4-FFF2-40B4-BE49-F238E27FC236}">
                <a16:creationId xmlns:a16="http://schemas.microsoft.com/office/drawing/2014/main" xmlns="" id="{E29D8FF9-EE33-474A-91EB-FC26552348F6}"/>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10735" y="357440"/>
            <a:ext cx="1916792" cy="1916792"/>
          </a:xfrm>
          <a:prstGeom prst="rect">
            <a:avLst/>
          </a:prstGeom>
          <a:noFill/>
          <a:extLst>
            <a:ext uri="{909E8E84-426E-40DD-AFC4-6F175D3DCCD1}">
              <a14:hiddenFill xmlns:a14="http://schemas.microsoft.com/office/drawing/2010/main" xmlns="">
                <a:solidFill>
                  <a:srgbClr val="FFFFFF"/>
                </a:solidFill>
              </a14:hiddenFill>
            </a:ext>
          </a:extLst>
        </p:spPr>
      </p:pic>
      <p:sp>
        <p:nvSpPr>
          <p:cNvPr id="9" name="Rectangle 2"/>
          <p:cNvSpPr>
            <a:spLocks noChangeArrowheads="1"/>
          </p:cNvSpPr>
          <p:nvPr/>
        </p:nvSpPr>
        <p:spPr bwMode="auto">
          <a:xfrm>
            <a:off x="968573" y="609344"/>
            <a:ext cx="10151376"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5400" b="1" i="0" u="none" strike="noStrike" cap="none" normalizeH="0" baseline="0" dirty="0" smtClean="0">
                <a:ln>
                  <a:noFill/>
                </a:ln>
                <a:solidFill>
                  <a:schemeClr val="tx1"/>
                </a:solidFill>
                <a:effectLst/>
                <a:latin typeface="+mj-lt"/>
                <a:ea typeface="SimSun" pitchFamily="2" charset="-122"/>
                <a:cs typeface="Times New Roman" pitchFamily="18" charset="0"/>
              </a:rPr>
              <a:t>Тест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5400" b="1" i="0" u="none" strike="noStrike" cap="none" normalizeH="0" baseline="0" dirty="0" smtClean="0">
                <a:ln>
                  <a:noFill/>
                </a:ln>
                <a:solidFill>
                  <a:schemeClr val="tx1"/>
                </a:solidFill>
                <a:effectLst/>
                <a:latin typeface="+mj-lt"/>
                <a:ea typeface="SimSun" pitchFamily="2" charset="-122"/>
                <a:cs typeface="Times New Roman" pitchFamily="18" charset="0"/>
              </a:rPr>
              <a:t>«Готовность к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5400" b="1" i="0" u="none" strike="noStrike" cap="none" normalizeH="0" baseline="0" dirty="0" smtClean="0">
                <a:ln>
                  <a:noFill/>
                </a:ln>
                <a:solidFill>
                  <a:schemeClr val="tx1"/>
                </a:solidFill>
                <a:effectLst/>
                <a:latin typeface="+mj-lt"/>
                <a:ea typeface="SimSun" pitchFamily="2" charset="-122"/>
                <a:cs typeface="Times New Roman" pitchFamily="18" charset="0"/>
              </a:rPr>
              <a:t>профессиональному выбору»</a:t>
            </a:r>
            <a:endParaRPr kumimoji="0" lang="ru-RU" sz="5400" b="0" i="0" u="none" strike="noStrike" cap="none" normalizeH="0" baseline="0" dirty="0" smtClean="0">
              <a:ln>
                <a:noFill/>
              </a:ln>
              <a:solidFill>
                <a:schemeClr val="tx1"/>
              </a:solidFill>
              <a:effectLst/>
              <a:latin typeface="+mj-lt"/>
              <a:cs typeface="Arial" pitchFamily="34" charset="0"/>
            </a:endParaRPr>
          </a:p>
        </p:txBody>
      </p:sp>
      <p:sp>
        <p:nvSpPr>
          <p:cNvPr id="7169" name="Rectangle 1"/>
          <p:cNvSpPr>
            <a:spLocks noChangeArrowheads="1"/>
          </p:cNvSpPr>
          <p:nvPr/>
        </p:nvSpPr>
        <p:spPr bwMode="auto">
          <a:xfrm>
            <a:off x="326570" y="5540188"/>
            <a:ext cx="234677"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49263"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Прямоугольник 17"/>
          <p:cNvSpPr/>
          <p:nvPr/>
        </p:nvSpPr>
        <p:spPr>
          <a:xfrm>
            <a:off x="326571" y="3329401"/>
            <a:ext cx="11508377" cy="3139321"/>
          </a:xfrm>
          <a:prstGeom prst="rect">
            <a:avLst/>
          </a:prstGeom>
          <a:solidFill>
            <a:srgbClr val="B6C8F0"/>
          </a:solidFill>
          <a:ln>
            <a:solidFill>
              <a:schemeClr val="accent1">
                <a:lumMod val="20000"/>
                <a:lumOff val="80000"/>
              </a:schemeClr>
            </a:solidFill>
          </a:ln>
        </p:spPr>
        <p:txBody>
          <a:bodyPr wrap="square">
            <a:spAutoFit/>
          </a:bodyPr>
          <a:lstStyle/>
          <a:p>
            <a:pPr lvl="0" algn="just" fontAlgn="base">
              <a:spcBef>
                <a:spcPct val="0"/>
              </a:spcBef>
              <a:spcAft>
                <a:spcPct val="0"/>
              </a:spcAft>
              <a:tabLst>
                <a:tab pos="449263" algn="l"/>
              </a:tabLst>
            </a:pPr>
            <a:r>
              <a:rPr lang="ru-RU" b="1" dirty="0" smtClean="0">
                <a:ea typeface="SimSun" pitchFamily="2" charset="-122"/>
                <a:cs typeface="Times New Roman" pitchFamily="18" charset="0"/>
              </a:rPr>
              <a:t>Методика предназначена для старшеклассников и выпускников школ. Позволяет определить уровень готовности к совершению адекватного профессионального выбора, рассматривая профессиональную готовность по 5 различным критериям:</a:t>
            </a:r>
            <a:endParaRPr lang="ru-RU" b="1" dirty="0" smtClean="0">
              <a:cs typeface="Arial" pitchFamily="34" charset="0"/>
            </a:endParaRPr>
          </a:p>
          <a:p>
            <a:pPr lvl="0" algn="just" eaLnBrk="0" fontAlgn="base" hangingPunct="0">
              <a:spcBef>
                <a:spcPct val="0"/>
              </a:spcBef>
              <a:spcAft>
                <a:spcPct val="0"/>
              </a:spcAft>
              <a:buFontTx/>
              <a:buChar char="•"/>
              <a:tabLst>
                <a:tab pos="449263" algn="l"/>
              </a:tabLst>
            </a:pPr>
            <a:r>
              <a:rPr lang="ru-RU" b="1" dirty="0" smtClean="0">
                <a:ea typeface="SimSun" pitchFamily="2" charset="-122"/>
                <a:cs typeface="Times New Roman" pitchFamily="18" charset="0"/>
              </a:rPr>
              <a:t>Планирование</a:t>
            </a:r>
            <a:endParaRPr lang="ru-RU" b="1" dirty="0" smtClean="0">
              <a:cs typeface="Arial" pitchFamily="34" charset="0"/>
            </a:endParaRPr>
          </a:p>
          <a:p>
            <a:pPr lvl="0" algn="just" eaLnBrk="0" fontAlgn="base" hangingPunct="0">
              <a:spcBef>
                <a:spcPct val="0"/>
              </a:spcBef>
              <a:spcAft>
                <a:spcPct val="0"/>
              </a:spcAft>
              <a:buFontTx/>
              <a:buChar char="•"/>
              <a:tabLst>
                <a:tab pos="449263" algn="l"/>
              </a:tabLst>
            </a:pPr>
            <a:r>
              <a:rPr lang="ru-RU" b="1" dirty="0" smtClean="0">
                <a:ea typeface="SimSun" pitchFamily="2" charset="-122"/>
                <a:cs typeface="Times New Roman" pitchFamily="18" charset="0"/>
              </a:rPr>
              <a:t>Информированность</a:t>
            </a:r>
            <a:endParaRPr lang="ru-RU" b="1" dirty="0" smtClean="0">
              <a:cs typeface="Arial" pitchFamily="34" charset="0"/>
            </a:endParaRPr>
          </a:p>
          <a:p>
            <a:pPr lvl="0" algn="just" eaLnBrk="0" fontAlgn="base" hangingPunct="0">
              <a:spcBef>
                <a:spcPct val="0"/>
              </a:spcBef>
              <a:spcAft>
                <a:spcPct val="0"/>
              </a:spcAft>
              <a:buFontTx/>
              <a:buChar char="•"/>
              <a:tabLst>
                <a:tab pos="449263" algn="l"/>
              </a:tabLst>
            </a:pPr>
            <a:r>
              <a:rPr lang="ru-RU" b="1" dirty="0" smtClean="0">
                <a:ea typeface="SimSun" pitchFamily="2" charset="-122"/>
                <a:cs typeface="Times New Roman" pitchFamily="18" charset="0"/>
              </a:rPr>
              <a:t>Автономность</a:t>
            </a:r>
            <a:endParaRPr lang="ru-RU" b="1" dirty="0" smtClean="0">
              <a:cs typeface="Arial" pitchFamily="34" charset="0"/>
            </a:endParaRPr>
          </a:p>
          <a:p>
            <a:pPr lvl="0" algn="just" eaLnBrk="0" fontAlgn="base" hangingPunct="0">
              <a:spcBef>
                <a:spcPct val="0"/>
              </a:spcBef>
              <a:spcAft>
                <a:spcPct val="0"/>
              </a:spcAft>
              <a:buFontTx/>
              <a:buChar char="•"/>
              <a:tabLst>
                <a:tab pos="449263" algn="l"/>
              </a:tabLst>
            </a:pPr>
            <a:r>
              <a:rPr lang="ru-RU" b="1" dirty="0" smtClean="0">
                <a:ea typeface="SimSun" pitchFamily="2" charset="-122"/>
                <a:cs typeface="Times New Roman" pitchFamily="18" charset="0"/>
              </a:rPr>
              <a:t>Эмоциональное отношение</a:t>
            </a:r>
            <a:endParaRPr lang="ru-RU" b="1" dirty="0" smtClean="0">
              <a:cs typeface="Arial" pitchFamily="34" charset="0"/>
            </a:endParaRPr>
          </a:p>
          <a:p>
            <a:pPr lvl="0" algn="just" eaLnBrk="0" fontAlgn="base" hangingPunct="0">
              <a:spcBef>
                <a:spcPct val="0"/>
              </a:spcBef>
              <a:spcAft>
                <a:spcPct val="0"/>
              </a:spcAft>
              <a:buFontTx/>
              <a:buChar char="•"/>
              <a:tabLst>
                <a:tab pos="449263" algn="l"/>
              </a:tabLst>
            </a:pPr>
            <a:r>
              <a:rPr lang="ru-RU" b="1" dirty="0" smtClean="0">
                <a:ea typeface="SimSun" pitchFamily="2" charset="-122"/>
                <a:cs typeface="Times New Roman" pitchFamily="18" charset="0"/>
              </a:rPr>
              <a:t>Принятие решения</a:t>
            </a:r>
            <a:endParaRPr lang="ru-RU" b="1" dirty="0" smtClean="0">
              <a:cs typeface="Arial" pitchFamily="34" charset="0"/>
            </a:endParaRPr>
          </a:p>
          <a:p>
            <a:pPr lvl="0" algn="just" eaLnBrk="0" fontAlgn="base" hangingPunct="0">
              <a:spcBef>
                <a:spcPct val="0"/>
              </a:spcBef>
              <a:spcAft>
                <a:spcPct val="0"/>
              </a:spcAft>
              <a:tabLst>
                <a:tab pos="449263" algn="l"/>
              </a:tabLst>
            </a:pPr>
            <a:r>
              <a:rPr lang="ru-RU" b="1" dirty="0" smtClean="0">
                <a:ea typeface="SimSun" pitchFamily="2" charset="-122"/>
                <a:cs typeface="Times New Roman" pitchFamily="18" charset="0"/>
              </a:rPr>
              <a:t>Результаты теста позволяют понять какие из аспектов профессионального выбора нуждаются в дополнительной проработке. </a:t>
            </a:r>
            <a:endParaRPr lang="ru-RU" b="1" dirty="0" smtClean="0">
              <a:cs typeface="Arial" pitchFamily="34" charset="0"/>
            </a:endParaRPr>
          </a:p>
          <a:p>
            <a:pPr lvl="0" algn="just" eaLnBrk="0" fontAlgn="base" hangingPunct="0">
              <a:spcBef>
                <a:spcPct val="0"/>
              </a:spcBef>
              <a:spcAft>
                <a:spcPct val="0"/>
              </a:spcAft>
              <a:tabLst>
                <a:tab pos="449263" algn="l"/>
              </a:tabLst>
            </a:pPr>
            <a:r>
              <a:rPr lang="ru-RU" b="1" dirty="0" smtClean="0">
                <a:ea typeface="SimSun" pitchFamily="2" charset="-122"/>
                <a:cs typeface="Times New Roman" pitchFamily="18" charset="0"/>
                <a:hlinkClick r:id="rId4"/>
              </a:rPr>
              <a:t>https://careertest.ru/tests/gotovnost-k-vyboru-professii</a:t>
            </a:r>
            <a:endParaRPr lang="ru-RU" b="1" dirty="0"/>
          </a:p>
        </p:txBody>
      </p:sp>
    </p:spTree>
    <p:extLst>
      <p:ext uri="{BB962C8B-B14F-4D97-AF65-F5344CB8AC3E}">
        <p14:creationId xmlns:p14="http://schemas.microsoft.com/office/powerpoint/2010/main" xmlns="" val="3243989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 5">
            <a:extLst>
              <a:ext uri="{FF2B5EF4-FFF2-40B4-BE49-F238E27FC236}">
                <a16:creationId xmlns:a16="http://schemas.microsoft.com/office/drawing/2014/main" xmlns="" id="{70235F37-B345-4943-BFF0-EDEF3E7ECEC4}"/>
              </a:ext>
            </a:extLst>
          </p:cNvPr>
          <p:cNvSpPr/>
          <p:nvPr/>
        </p:nvSpPr>
        <p:spPr>
          <a:xfrm>
            <a:off x="240165" y="-417823"/>
            <a:ext cx="2567669" cy="2509499"/>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4">
            <a:extLst>
              <a:ext uri="{FF2B5EF4-FFF2-40B4-BE49-F238E27FC236}">
                <a16:creationId xmlns:a16="http://schemas.microsoft.com/office/drawing/2014/main" xmlns="" id="{E55FCA68-1BBF-4510-8EDC-DC39594EC366}"/>
              </a:ext>
            </a:extLst>
          </p:cNvPr>
          <p:cNvSpPr/>
          <p:nvPr/>
        </p:nvSpPr>
        <p:spPr>
          <a:xfrm>
            <a:off x="-268740" y="1090543"/>
            <a:ext cx="1916791" cy="1916792"/>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 6">
            <a:extLst>
              <a:ext uri="{FF2B5EF4-FFF2-40B4-BE49-F238E27FC236}">
                <a16:creationId xmlns:a16="http://schemas.microsoft.com/office/drawing/2014/main" xmlns="" id="{06F477DB-82CB-4C15-B662-27964C21298D}"/>
              </a:ext>
            </a:extLst>
          </p:cNvPr>
          <p:cNvSpPr/>
          <p:nvPr/>
        </p:nvSpPr>
        <p:spPr>
          <a:xfrm>
            <a:off x="9920513" y="3910097"/>
            <a:ext cx="2895600" cy="2695405"/>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a:extLst>
              <a:ext uri="{FF2B5EF4-FFF2-40B4-BE49-F238E27FC236}">
                <a16:creationId xmlns:a16="http://schemas.microsoft.com/office/drawing/2014/main" xmlns="" id="{A183E559-8FF6-426E-9C61-BCE08A6D622E}"/>
              </a:ext>
            </a:extLst>
          </p:cNvPr>
          <p:cNvSpPr/>
          <p:nvPr/>
        </p:nvSpPr>
        <p:spPr>
          <a:xfrm>
            <a:off x="8906329" y="5217935"/>
            <a:ext cx="2028369" cy="1855193"/>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1026" name="Picture 2">
            <a:extLst>
              <a:ext uri="{FF2B5EF4-FFF2-40B4-BE49-F238E27FC236}">
                <a16:creationId xmlns:a16="http://schemas.microsoft.com/office/drawing/2014/main" xmlns="" id="{DC3BB2CE-8D18-4AC2-BEE8-724F39DED6E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211128" y="82720"/>
            <a:ext cx="2895600" cy="170399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a:extLst>
              <a:ext uri="{FF2B5EF4-FFF2-40B4-BE49-F238E27FC236}">
                <a16:creationId xmlns:a16="http://schemas.microsoft.com/office/drawing/2014/main" xmlns="" id="{E29D8FF9-EE33-474A-91EB-FC26552348F6}"/>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89604" y="266385"/>
            <a:ext cx="1916792" cy="1916792"/>
          </a:xfrm>
          <a:prstGeom prst="rect">
            <a:avLst/>
          </a:prstGeom>
          <a:noFill/>
          <a:extLst>
            <a:ext uri="{909E8E84-426E-40DD-AFC4-6F175D3DCCD1}">
              <a14:hiddenFill xmlns:a14="http://schemas.microsoft.com/office/drawing/2010/main" xmlns="">
                <a:solidFill>
                  <a:srgbClr val="FFFFFF"/>
                </a:solidFill>
              </a14:hiddenFill>
            </a:ext>
          </a:extLst>
        </p:spPr>
      </p:pic>
      <p:sp>
        <p:nvSpPr>
          <p:cNvPr id="7169" name="Rectangle 1"/>
          <p:cNvSpPr>
            <a:spLocks noChangeArrowheads="1"/>
          </p:cNvSpPr>
          <p:nvPr/>
        </p:nvSpPr>
        <p:spPr bwMode="auto">
          <a:xfrm>
            <a:off x="326570" y="5540188"/>
            <a:ext cx="234677"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49263"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529" name="Rectangle 1"/>
          <p:cNvSpPr>
            <a:spLocks noChangeArrowheads="1"/>
          </p:cNvSpPr>
          <p:nvPr/>
        </p:nvSpPr>
        <p:spPr bwMode="auto">
          <a:xfrm>
            <a:off x="1319348" y="300447"/>
            <a:ext cx="9853980" cy="258532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5400" b="1" i="0" u="none" strike="noStrike" cap="none" normalizeH="0" baseline="0" dirty="0" smtClean="0">
                <a:ln>
                  <a:noFill/>
                </a:ln>
                <a:effectLst/>
                <a:latin typeface="+mj-lt"/>
                <a:ea typeface="SimSun" pitchFamily="2" charset="-122"/>
                <a:cs typeface="Times New Roman" pitchFamily="18" charset="0"/>
              </a:rPr>
              <a:t>Методика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5400" b="1" i="0" u="none" strike="noStrike" cap="none" normalizeH="0" baseline="0" dirty="0" smtClean="0">
                <a:ln>
                  <a:noFill/>
                </a:ln>
                <a:effectLst/>
                <a:latin typeface="+mj-lt"/>
                <a:ea typeface="SimSun" pitchFamily="2" charset="-122"/>
                <a:cs typeface="Times New Roman" pitchFamily="18" charset="0"/>
              </a:rPr>
              <a:t>"Определение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5400" b="1" i="0" u="none" strike="noStrike" cap="none" normalizeH="0" baseline="0" dirty="0" smtClean="0">
                <a:ln>
                  <a:noFill/>
                </a:ln>
                <a:effectLst/>
                <a:latin typeface="+mj-lt"/>
                <a:ea typeface="SimSun" pitchFamily="2" charset="-122"/>
                <a:cs typeface="Times New Roman" pitchFamily="18" charset="0"/>
              </a:rPr>
              <a:t>профессиональных склонностей" </a:t>
            </a:r>
            <a:endParaRPr kumimoji="0" lang="ru-RU" sz="5400" b="1" i="0" u="none" strike="noStrike" cap="none" normalizeH="0" baseline="0" dirty="0" smtClean="0">
              <a:ln>
                <a:noFill/>
              </a:ln>
              <a:effectLst/>
              <a:latin typeface="+mj-lt"/>
              <a:cs typeface="Arial" pitchFamily="34" charset="0"/>
            </a:endParaRPr>
          </a:p>
        </p:txBody>
      </p:sp>
      <p:sp>
        <p:nvSpPr>
          <p:cNvPr id="22530" name="Rectangle 2"/>
          <p:cNvSpPr>
            <a:spLocks noChangeArrowheads="1"/>
          </p:cNvSpPr>
          <p:nvPr/>
        </p:nvSpPr>
        <p:spPr bwMode="auto">
          <a:xfrm>
            <a:off x="274320" y="3007926"/>
            <a:ext cx="11656075" cy="3693319"/>
          </a:xfrm>
          <a:prstGeom prst="rect">
            <a:avLst/>
          </a:prstGeom>
          <a:solidFill>
            <a:srgbClr val="B6C8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49263" algn="l"/>
              </a:tabLst>
            </a:pPr>
            <a:r>
              <a:rPr kumimoji="0" lang="ru-RU" b="1" i="0" u="none" strike="noStrike" cap="none" normalizeH="0" baseline="0" dirty="0" smtClean="0">
                <a:ln>
                  <a:noFill/>
                </a:ln>
                <a:solidFill>
                  <a:schemeClr val="tx1"/>
                </a:solidFill>
                <a:effectLst/>
                <a:ea typeface="SimSun" pitchFamily="2" charset="-122"/>
                <a:cs typeface="Times New Roman" pitchFamily="18" charset="0"/>
              </a:rPr>
              <a:t>Этот тест разработал известный литовский психолог </a:t>
            </a:r>
            <a:r>
              <a:rPr kumimoji="0" lang="ru-RU" b="1" i="0" u="none" strike="noStrike" cap="none" normalizeH="0" baseline="0" dirty="0" err="1" smtClean="0">
                <a:ln>
                  <a:noFill/>
                </a:ln>
                <a:solidFill>
                  <a:schemeClr val="tx1"/>
                </a:solidFill>
                <a:effectLst/>
                <a:ea typeface="SimSun" pitchFamily="2" charset="-122"/>
                <a:cs typeface="Times New Roman" pitchFamily="18" charset="0"/>
              </a:rPr>
              <a:t>Л.Йовайши</a:t>
            </a:r>
            <a:r>
              <a:rPr kumimoji="0" lang="ru-RU" b="1" i="0" u="none" strike="noStrike" cap="none" normalizeH="0" baseline="0" dirty="0" smtClean="0">
                <a:ln>
                  <a:noFill/>
                </a:ln>
                <a:solidFill>
                  <a:schemeClr val="tx1"/>
                </a:solidFill>
                <a:effectLst/>
                <a:ea typeface="SimSun" pitchFamily="2" charset="-122"/>
                <a:cs typeface="Times New Roman" pitchFamily="18" charset="0"/>
              </a:rPr>
              <a:t>, модифицировала психолог-профконсультант Галина </a:t>
            </a:r>
            <a:r>
              <a:rPr kumimoji="0" lang="ru-RU" b="1" i="0" u="none" strike="noStrike" cap="none" normalizeH="0" baseline="0" dirty="0" err="1" smtClean="0">
                <a:ln>
                  <a:noFill/>
                </a:ln>
                <a:solidFill>
                  <a:schemeClr val="tx1"/>
                </a:solidFill>
                <a:effectLst/>
                <a:ea typeface="SimSun" pitchFamily="2" charset="-122"/>
                <a:cs typeface="Times New Roman" pitchFamily="18" charset="0"/>
              </a:rPr>
              <a:t>Резапкина</a:t>
            </a:r>
            <a:r>
              <a:rPr kumimoji="0" lang="ru-RU" b="1" i="0" u="none" strike="noStrike" cap="none" normalizeH="0" baseline="0" dirty="0" smtClean="0">
                <a:ln>
                  <a:noFill/>
                </a:ln>
                <a:solidFill>
                  <a:schemeClr val="tx1"/>
                </a:solidFill>
                <a:effectLst/>
                <a:ea typeface="SimSun" pitchFamily="2" charset="-122"/>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tab pos="449263" algn="l"/>
              </a:tabLst>
            </a:pPr>
            <a:r>
              <a:rPr kumimoji="0" lang="ru-RU" b="1" i="0" u="none" strike="noStrike" cap="none" normalizeH="0" baseline="0" dirty="0" smtClean="0">
                <a:ln>
                  <a:noFill/>
                </a:ln>
                <a:solidFill>
                  <a:schemeClr val="tx1"/>
                </a:solidFill>
                <a:effectLst/>
                <a:ea typeface="SimSun" pitchFamily="2" charset="-122"/>
                <a:cs typeface="Times New Roman" pitchFamily="18" charset="0"/>
              </a:rPr>
              <a:t>Он подходит для школьников, выпускников, абитуриентов и даже взрослых людей, которые сомневаются в выбранном направлении или хотят сменить профессию. </a:t>
            </a:r>
            <a:endParaRPr kumimoji="0" lang="ru-RU"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49263" algn="l"/>
              </a:tabLst>
            </a:pPr>
            <a:r>
              <a:rPr kumimoji="0" lang="ru-RU" b="1" i="0" u="none" strike="noStrike" cap="none" normalizeH="0" baseline="0" dirty="0" smtClean="0">
                <a:ln>
                  <a:noFill/>
                </a:ln>
                <a:solidFill>
                  <a:schemeClr val="tx1"/>
                </a:solidFill>
                <a:effectLst/>
                <a:ea typeface="SimSun" pitchFamily="2" charset="-122"/>
                <a:cs typeface="Times New Roman" pitchFamily="18" charset="0"/>
              </a:rPr>
              <a:t>Профессиональные склонности, которые проверяет и ранжирует в порядке актуальности тест "Определение профессиональных склонностей":</a:t>
            </a:r>
            <a:endParaRPr kumimoji="0" lang="ru-RU"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49263" algn="l"/>
              </a:tabLst>
            </a:pPr>
            <a:r>
              <a:rPr kumimoji="0" lang="ru-RU" b="1" i="0" u="none" strike="noStrike" cap="none" normalizeH="0" baseline="0" dirty="0" smtClean="0">
                <a:ln>
                  <a:noFill/>
                </a:ln>
                <a:solidFill>
                  <a:schemeClr val="tx1"/>
                </a:solidFill>
                <a:effectLst/>
                <a:ea typeface="SimSun" pitchFamily="2" charset="-122"/>
                <a:cs typeface="Times New Roman" pitchFamily="18" charset="0"/>
              </a:rPr>
              <a:t>Склонность к практической деятельности;</a:t>
            </a:r>
            <a:endParaRPr kumimoji="0" lang="ru-RU"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49263" algn="l"/>
              </a:tabLst>
            </a:pPr>
            <a:r>
              <a:rPr kumimoji="0" lang="ru-RU" b="1" i="0" u="none" strike="noStrike" cap="none" normalizeH="0" baseline="0" dirty="0" smtClean="0">
                <a:ln>
                  <a:noFill/>
                </a:ln>
                <a:solidFill>
                  <a:schemeClr val="tx1"/>
                </a:solidFill>
                <a:effectLst/>
                <a:ea typeface="SimSun" pitchFamily="2" charset="-122"/>
                <a:cs typeface="Times New Roman" pitchFamily="18" charset="0"/>
              </a:rPr>
              <a:t>Склонность к планово-экономическим видам деятельности;</a:t>
            </a:r>
            <a:endParaRPr kumimoji="0" lang="ru-RU"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49263" algn="l"/>
              </a:tabLst>
            </a:pPr>
            <a:r>
              <a:rPr kumimoji="0" lang="ru-RU" b="1" i="0" u="none" strike="noStrike" cap="none" normalizeH="0" baseline="0" dirty="0" smtClean="0">
                <a:ln>
                  <a:noFill/>
                </a:ln>
                <a:solidFill>
                  <a:schemeClr val="tx1"/>
                </a:solidFill>
                <a:effectLst/>
                <a:ea typeface="SimSun" pitchFamily="2" charset="-122"/>
                <a:cs typeface="Times New Roman" pitchFamily="18" charset="0"/>
              </a:rPr>
              <a:t>Склонность к интеллектуальной и исследовательской работе;</a:t>
            </a:r>
            <a:endParaRPr kumimoji="0" lang="ru-RU"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49263" algn="l"/>
              </a:tabLst>
            </a:pPr>
            <a:r>
              <a:rPr kumimoji="0" lang="ru-RU" b="1" i="0" u="none" strike="noStrike" cap="none" normalizeH="0" baseline="0" dirty="0" smtClean="0">
                <a:ln>
                  <a:noFill/>
                </a:ln>
                <a:solidFill>
                  <a:schemeClr val="tx1"/>
                </a:solidFill>
                <a:effectLst/>
                <a:ea typeface="SimSun" pitchFamily="2" charset="-122"/>
                <a:cs typeface="Times New Roman" pitchFamily="18" charset="0"/>
              </a:rPr>
              <a:t>Склонность к работе с людьми;</a:t>
            </a:r>
            <a:endParaRPr kumimoji="0" lang="ru-RU"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49263" algn="l"/>
              </a:tabLst>
            </a:pPr>
            <a:r>
              <a:rPr kumimoji="0" lang="ru-RU" b="1" i="0" u="none" strike="noStrike" cap="none" normalizeH="0" baseline="0" dirty="0" smtClean="0">
                <a:ln>
                  <a:noFill/>
                </a:ln>
                <a:solidFill>
                  <a:schemeClr val="tx1"/>
                </a:solidFill>
                <a:effectLst/>
                <a:ea typeface="SimSun" pitchFamily="2" charset="-122"/>
                <a:cs typeface="Times New Roman" pitchFamily="18" charset="0"/>
              </a:rPr>
              <a:t>Склонность к экстремальным видам деятельности;</a:t>
            </a:r>
            <a:endParaRPr kumimoji="0" lang="ru-RU"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49263" algn="l"/>
              </a:tabLst>
            </a:pPr>
            <a:r>
              <a:rPr kumimoji="0" lang="ru-RU" b="1" i="0" u="none" strike="noStrike" cap="none" normalizeH="0" baseline="0" dirty="0" smtClean="0">
                <a:ln>
                  <a:noFill/>
                </a:ln>
                <a:solidFill>
                  <a:schemeClr val="tx1"/>
                </a:solidFill>
                <a:effectLst/>
                <a:ea typeface="SimSun" pitchFamily="2" charset="-122"/>
                <a:cs typeface="Times New Roman" pitchFamily="18" charset="0"/>
              </a:rPr>
              <a:t>Склонность к эстетическим видам деятельности.</a:t>
            </a:r>
            <a:endParaRPr kumimoji="0" lang="ru-RU"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49263" algn="l"/>
              </a:tabLst>
            </a:pPr>
            <a:r>
              <a:rPr kumimoji="0" lang="ru-RU" b="1" i="0" u="none" strike="noStrike" cap="none" normalizeH="0" baseline="0" dirty="0" smtClean="0">
                <a:ln>
                  <a:noFill/>
                </a:ln>
                <a:solidFill>
                  <a:schemeClr val="tx1"/>
                </a:solidFill>
                <a:effectLst/>
                <a:ea typeface="SimSun" pitchFamily="2" charset="-122"/>
                <a:cs typeface="Times New Roman" pitchFamily="18" charset="0"/>
                <a:hlinkClick r:id="rId4"/>
              </a:rPr>
              <a:t>https://psytests.org/profession/yovrez1.html</a:t>
            </a:r>
            <a:r>
              <a:rPr kumimoji="0" lang="ru-RU" b="1" i="0" u="none" strike="noStrike" cap="none" normalizeH="0" baseline="0" dirty="0" smtClean="0">
                <a:ln>
                  <a:noFill/>
                </a:ln>
                <a:solidFill>
                  <a:schemeClr val="tx1"/>
                </a:solidFill>
                <a:effectLst/>
                <a:ea typeface="SimSun" pitchFamily="2" charset="-122"/>
                <a:cs typeface="Times New Roman" pitchFamily="18" charset="0"/>
              </a:rPr>
              <a:t> </a:t>
            </a:r>
            <a:endParaRPr kumimoji="0" lang="ru-RU" b="1" i="0" u="none" strike="noStrike" cap="none" normalizeH="0" baseline="0" dirty="0" smtClean="0">
              <a:ln>
                <a:noFill/>
              </a:ln>
              <a:solidFill>
                <a:schemeClr val="tx1"/>
              </a:solidFill>
              <a:effectLst/>
              <a:cs typeface="Arial" pitchFamily="34" charset="0"/>
            </a:endParaRPr>
          </a:p>
        </p:txBody>
      </p:sp>
    </p:spTree>
    <p:extLst>
      <p:ext uri="{BB962C8B-B14F-4D97-AF65-F5344CB8AC3E}">
        <p14:creationId xmlns:p14="http://schemas.microsoft.com/office/powerpoint/2010/main" xmlns="" val="3243989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 5">
            <a:extLst>
              <a:ext uri="{FF2B5EF4-FFF2-40B4-BE49-F238E27FC236}">
                <a16:creationId xmlns:a16="http://schemas.microsoft.com/office/drawing/2014/main" xmlns="" id="{70235F37-B345-4943-BFF0-EDEF3E7ECEC4}"/>
              </a:ext>
            </a:extLst>
          </p:cNvPr>
          <p:cNvSpPr/>
          <p:nvPr/>
        </p:nvSpPr>
        <p:spPr>
          <a:xfrm>
            <a:off x="240165" y="-417823"/>
            <a:ext cx="2567669" cy="2509499"/>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4">
            <a:extLst>
              <a:ext uri="{FF2B5EF4-FFF2-40B4-BE49-F238E27FC236}">
                <a16:creationId xmlns:a16="http://schemas.microsoft.com/office/drawing/2014/main" xmlns="" id="{E55FCA68-1BBF-4510-8EDC-DC39594EC366}"/>
              </a:ext>
            </a:extLst>
          </p:cNvPr>
          <p:cNvSpPr/>
          <p:nvPr/>
        </p:nvSpPr>
        <p:spPr>
          <a:xfrm>
            <a:off x="-268740" y="1090543"/>
            <a:ext cx="1916791" cy="1916792"/>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 6">
            <a:extLst>
              <a:ext uri="{FF2B5EF4-FFF2-40B4-BE49-F238E27FC236}">
                <a16:creationId xmlns:a16="http://schemas.microsoft.com/office/drawing/2014/main" xmlns="" id="{06F477DB-82CB-4C15-B662-27964C21298D}"/>
              </a:ext>
            </a:extLst>
          </p:cNvPr>
          <p:cNvSpPr/>
          <p:nvPr/>
        </p:nvSpPr>
        <p:spPr>
          <a:xfrm>
            <a:off x="9920513" y="3910097"/>
            <a:ext cx="2895600" cy="2695405"/>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a:extLst>
              <a:ext uri="{FF2B5EF4-FFF2-40B4-BE49-F238E27FC236}">
                <a16:creationId xmlns:a16="http://schemas.microsoft.com/office/drawing/2014/main" xmlns="" id="{A183E559-8FF6-426E-9C61-BCE08A6D622E}"/>
              </a:ext>
            </a:extLst>
          </p:cNvPr>
          <p:cNvSpPr/>
          <p:nvPr/>
        </p:nvSpPr>
        <p:spPr>
          <a:xfrm>
            <a:off x="8906329" y="5217935"/>
            <a:ext cx="2028369" cy="1855193"/>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1026" name="Picture 2">
            <a:extLst>
              <a:ext uri="{FF2B5EF4-FFF2-40B4-BE49-F238E27FC236}">
                <a16:creationId xmlns:a16="http://schemas.microsoft.com/office/drawing/2014/main" xmlns="" id="{DC3BB2CE-8D18-4AC2-BEE8-724F39DED6E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211128" y="82720"/>
            <a:ext cx="2895600" cy="170399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a:extLst>
              <a:ext uri="{FF2B5EF4-FFF2-40B4-BE49-F238E27FC236}">
                <a16:creationId xmlns:a16="http://schemas.microsoft.com/office/drawing/2014/main" xmlns="" id="{E29D8FF9-EE33-474A-91EB-FC26552348F6}"/>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24290" y="292510"/>
            <a:ext cx="1916792" cy="1916792"/>
          </a:xfrm>
          <a:prstGeom prst="rect">
            <a:avLst/>
          </a:prstGeom>
          <a:noFill/>
          <a:extLst>
            <a:ext uri="{909E8E84-426E-40DD-AFC4-6F175D3DCCD1}">
              <a14:hiddenFill xmlns:a14="http://schemas.microsoft.com/office/drawing/2010/main" xmlns="">
                <a:solidFill>
                  <a:srgbClr val="FFFFFF"/>
                </a:solidFill>
              </a14:hiddenFill>
            </a:ext>
          </a:extLst>
        </p:spPr>
      </p:pic>
      <p:sp>
        <p:nvSpPr>
          <p:cNvPr id="7169" name="Rectangle 1"/>
          <p:cNvSpPr>
            <a:spLocks noChangeArrowheads="1"/>
          </p:cNvSpPr>
          <p:nvPr/>
        </p:nvSpPr>
        <p:spPr bwMode="auto">
          <a:xfrm>
            <a:off x="326570" y="5540188"/>
            <a:ext cx="234677"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49263"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77" name="Rectangle 1"/>
          <p:cNvSpPr>
            <a:spLocks noChangeArrowheads="1"/>
          </p:cNvSpPr>
          <p:nvPr/>
        </p:nvSpPr>
        <p:spPr bwMode="auto">
          <a:xfrm>
            <a:off x="1463040" y="1841863"/>
            <a:ext cx="9562012"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5400" b="1" i="0" u="none" strike="noStrike" cap="none" normalizeH="0" baseline="0" dirty="0" err="1" smtClean="0">
                <a:ln>
                  <a:noFill/>
                </a:ln>
                <a:solidFill>
                  <a:schemeClr val="tx1"/>
                </a:solidFill>
                <a:effectLst/>
                <a:latin typeface="+mj-lt"/>
                <a:ea typeface="SimSun" pitchFamily="2" charset="-122"/>
                <a:cs typeface="Times New Roman" pitchFamily="18" charset="0"/>
              </a:rPr>
              <a:t>Опросник</a:t>
            </a:r>
            <a:r>
              <a:rPr kumimoji="0" lang="ru-RU" sz="5400" b="1" i="0" u="none" strike="noStrike" cap="none" normalizeH="0" baseline="0" dirty="0" smtClean="0">
                <a:ln>
                  <a:noFill/>
                </a:ln>
                <a:solidFill>
                  <a:schemeClr val="tx1"/>
                </a:solidFill>
                <a:effectLst/>
                <a:latin typeface="+mj-lt"/>
                <a:ea typeface="SimSun" pitchFamily="2" charset="-122"/>
                <a:cs typeface="Times New Roman" pitchFamily="18" charset="0"/>
              </a:rPr>
              <a:t> профессиональных предпочтений Дж. </a:t>
            </a:r>
            <a:r>
              <a:rPr kumimoji="0" lang="ru-RU" sz="5400" b="1" i="0" u="none" strike="noStrike" cap="none" normalizeH="0" baseline="0" dirty="0" err="1" smtClean="0">
                <a:ln>
                  <a:noFill/>
                </a:ln>
                <a:solidFill>
                  <a:schemeClr val="tx1"/>
                </a:solidFill>
                <a:effectLst/>
                <a:latin typeface="+mj-lt"/>
                <a:ea typeface="SimSun" pitchFamily="2" charset="-122"/>
                <a:cs typeface="Times New Roman" pitchFamily="18" charset="0"/>
              </a:rPr>
              <a:t>Холланда</a:t>
            </a:r>
            <a:endParaRPr kumimoji="0" lang="ru-RU" sz="5400" b="0" i="0" u="none" strike="noStrike" cap="none" normalizeH="0" baseline="0" dirty="0" smtClean="0">
              <a:ln>
                <a:noFill/>
              </a:ln>
              <a:solidFill>
                <a:schemeClr val="tx1"/>
              </a:solidFill>
              <a:effectLst/>
              <a:latin typeface="+mj-lt"/>
              <a:cs typeface="Arial" pitchFamily="34" charset="0"/>
            </a:endParaRPr>
          </a:p>
        </p:txBody>
      </p:sp>
      <p:sp>
        <p:nvSpPr>
          <p:cNvPr id="12" name="Прямоугольник 11"/>
          <p:cNvSpPr/>
          <p:nvPr/>
        </p:nvSpPr>
        <p:spPr>
          <a:xfrm>
            <a:off x="209007" y="3677589"/>
            <a:ext cx="11678194" cy="2957861"/>
          </a:xfrm>
          <a:prstGeom prst="rect">
            <a:avLst/>
          </a:prstGeom>
          <a:solidFill>
            <a:srgbClr val="B6C8F0"/>
          </a:solidFill>
        </p:spPr>
        <p:txBody>
          <a:bodyPr wrap="square">
            <a:spAutoFit/>
          </a:bodyPr>
          <a:lstStyle/>
          <a:p>
            <a:pPr>
              <a:lnSpc>
                <a:spcPct val="150000"/>
              </a:lnSpc>
            </a:pPr>
            <a:r>
              <a:rPr lang="ru-RU" b="1" dirty="0" smtClean="0"/>
              <a:t>Очень популярный </a:t>
            </a:r>
            <a:r>
              <a:rPr lang="ru-RU" b="1" dirty="0" err="1" smtClean="0"/>
              <a:t>профориентационный</a:t>
            </a:r>
            <a:r>
              <a:rPr lang="ru-RU" b="1" dirty="0" smtClean="0"/>
              <a:t> тест. Основой теста служит теория профессионального выбора от известного профессора США Джона </a:t>
            </a:r>
            <a:r>
              <a:rPr lang="ru-RU" b="1" dirty="0" err="1" smtClean="0"/>
              <a:t>Холланда</a:t>
            </a:r>
            <a:r>
              <a:rPr lang="ru-RU" b="1" dirty="0" smtClean="0"/>
              <a:t>. По мнению учёного, профессиональный успех напрямую зависит от соответствия типа личности и планируемой окружающей профессиональной среды. Поведение человека также зависит не только от личностных особенностей, но и от его окружения. Таким образом, человек стремится наиболее подходящую под свой тип личности профессиональную среду. </a:t>
            </a:r>
            <a:r>
              <a:rPr lang="ru-RU" b="1" dirty="0" err="1" smtClean="0"/>
              <a:t>Опросник</a:t>
            </a:r>
            <a:r>
              <a:rPr lang="ru-RU" b="1" dirty="0" smtClean="0"/>
              <a:t> профессиональных предпочтений </a:t>
            </a:r>
            <a:r>
              <a:rPr lang="ru-RU" b="1" dirty="0" err="1" smtClean="0"/>
              <a:t>Холланда</a:t>
            </a:r>
            <a:r>
              <a:rPr lang="ru-RU" b="1" dirty="0" smtClean="0"/>
              <a:t>, по мнению его автора, позволяет точно соотнести способности и склонности с предполагаемыми профессиями и выбрать наиболее подходящее для человека направление деятельности. </a:t>
            </a:r>
            <a:endParaRPr lang="ru-RU" b="1" dirty="0"/>
          </a:p>
        </p:txBody>
      </p:sp>
    </p:spTree>
    <p:extLst>
      <p:ext uri="{BB962C8B-B14F-4D97-AF65-F5344CB8AC3E}">
        <p14:creationId xmlns:p14="http://schemas.microsoft.com/office/powerpoint/2010/main" xmlns="" val="3243989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 5">
            <a:extLst>
              <a:ext uri="{FF2B5EF4-FFF2-40B4-BE49-F238E27FC236}">
                <a16:creationId xmlns:a16="http://schemas.microsoft.com/office/drawing/2014/main" xmlns="" id="{70235F37-B345-4943-BFF0-EDEF3E7ECEC4}"/>
              </a:ext>
            </a:extLst>
          </p:cNvPr>
          <p:cNvSpPr/>
          <p:nvPr/>
        </p:nvSpPr>
        <p:spPr>
          <a:xfrm>
            <a:off x="240165" y="-417823"/>
            <a:ext cx="2567669" cy="2509499"/>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4">
            <a:extLst>
              <a:ext uri="{FF2B5EF4-FFF2-40B4-BE49-F238E27FC236}">
                <a16:creationId xmlns:a16="http://schemas.microsoft.com/office/drawing/2014/main" xmlns="" id="{E55FCA68-1BBF-4510-8EDC-DC39594EC366}"/>
              </a:ext>
            </a:extLst>
          </p:cNvPr>
          <p:cNvSpPr/>
          <p:nvPr/>
        </p:nvSpPr>
        <p:spPr>
          <a:xfrm>
            <a:off x="-268740" y="1090543"/>
            <a:ext cx="1916791" cy="1916792"/>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 6">
            <a:extLst>
              <a:ext uri="{FF2B5EF4-FFF2-40B4-BE49-F238E27FC236}">
                <a16:creationId xmlns:a16="http://schemas.microsoft.com/office/drawing/2014/main" xmlns="" id="{06F477DB-82CB-4C15-B662-27964C21298D}"/>
              </a:ext>
            </a:extLst>
          </p:cNvPr>
          <p:cNvSpPr/>
          <p:nvPr/>
        </p:nvSpPr>
        <p:spPr>
          <a:xfrm>
            <a:off x="9920513" y="3910097"/>
            <a:ext cx="2895600" cy="2695405"/>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a:extLst>
              <a:ext uri="{FF2B5EF4-FFF2-40B4-BE49-F238E27FC236}">
                <a16:creationId xmlns:a16="http://schemas.microsoft.com/office/drawing/2014/main" xmlns="" id="{A183E559-8FF6-426E-9C61-BCE08A6D622E}"/>
              </a:ext>
            </a:extLst>
          </p:cNvPr>
          <p:cNvSpPr/>
          <p:nvPr/>
        </p:nvSpPr>
        <p:spPr>
          <a:xfrm>
            <a:off x="8906329" y="5217935"/>
            <a:ext cx="2028369" cy="1855193"/>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1026" name="Picture 2">
            <a:extLst>
              <a:ext uri="{FF2B5EF4-FFF2-40B4-BE49-F238E27FC236}">
                <a16:creationId xmlns:a16="http://schemas.microsoft.com/office/drawing/2014/main" xmlns="" id="{DC3BB2CE-8D18-4AC2-BEE8-724F39DED6E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211128" y="82720"/>
            <a:ext cx="2895600" cy="170399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a:extLst>
              <a:ext uri="{FF2B5EF4-FFF2-40B4-BE49-F238E27FC236}">
                <a16:creationId xmlns:a16="http://schemas.microsoft.com/office/drawing/2014/main" xmlns="" id="{E29D8FF9-EE33-474A-91EB-FC26552348F6}"/>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1737360" cy="1737360"/>
          </a:xfrm>
          <a:prstGeom prst="rect">
            <a:avLst/>
          </a:prstGeom>
          <a:noFill/>
          <a:extLst>
            <a:ext uri="{909E8E84-426E-40DD-AFC4-6F175D3DCCD1}">
              <a14:hiddenFill xmlns:a14="http://schemas.microsoft.com/office/drawing/2010/main" xmlns="">
                <a:solidFill>
                  <a:srgbClr val="FFFFFF"/>
                </a:solidFill>
              </a14:hiddenFill>
            </a:ext>
          </a:extLst>
        </p:spPr>
      </p:pic>
      <p:sp>
        <p:nvSpPr>
          <p:cNvPr id="7169" name="Rectangle 1"/>
          <p:cNvSpPr>
            <a:spLocks noChangeArrowheads="1"/>
          </p:cNvSpPr>
          <p:nvPr/>
        </p:nvSpPr>
        <p:spPr bwMode="auto">
          <a:xfrm>
            <a:off x="326570" y="5540188"/>
            <a:ext cx="234677"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49263"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625" name="Rectangle 1"/>
          <p:cNvSpPr>
            <a:spLocks noChangeArrowheads="1"/>
          </p:cNvSpPr>
          <p:nvPr/>
        </p:nvSpPr>
        <p:spPr bwMode="auto">
          <a:xfrm>
            <a:off x="313509" y="1905640"/>
            <a:ext cx="11560628" cy="4770537"/>
          </a:xfrm>
          <a:prstGeom prst="rect">
            <a:avLst/>
          </a:prstGeom>
          <a:solidFill>
            <a:srgbClr val="B6C8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49263" algn="l"/>
              </a:tabLst>
            </a:pPr>
            <a:r>
              <a:rPr kumimoji="0" lang="ru-RU" sz="1600" b="1" i="0" u="none" strike="noStrike" cap="none" normalizeH="0" baseline="0" dirty="0" smtClean="0">
                <a:ln>
                  <a:noFill/>
                </a:ln>
                <a:solidFill>
                  <a:schemeClr val="tx1"/>
                </a:solidFill>
                <a:effectLst/>
                <a:ea typeface="SimSun" pitchFamily="2" charset="-122"/>
                <a:cs typeface="Times New Roman" pitchFamily="18" charset="0"/>
              </a:rPr>
              <a:t>В своей теории, на основе ценностных ориентаций и интересов человека, Джон </a:t>
            </a:r>
            <a:r>
              <a:rPr kumimoji="0" lang="ru-RU" sz="1600" b="1" i="0" u="none" strike="noStrike" cap="none" normalizeH="0" baseline="0" dirty="0" err="1" smtClean="0">
                <a:ln>
                  <a:noFill/>
                </a:ln>
                <a:solidFill>
                  <a:schemeClr val="tx1"/>
                </a:solidFill>
                <a:effectLst/>
                <a:ea typeface="SimSun" pitchFamily="2" charset="-122"/>
                <a:cs typeface="Times New Roman" pitchFamily="18" charset="0"/>
              </a:rPr>
              <a:t>Холланд</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выделяет 6 профессионально-ориентированных типов личности:</a:t>
            </a:r>
            <a:endParaRPr kumimoji="0" lang="ru-RU" sz="1600"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49263" algn="l"/>
              </a:tabLst>
            </a:pPr>
            <a:r>
              <a:rPr kumimoji="0" lang="ru-RU" sz="1600" b="1" i="0" u="none" strike="noStrike" cap="none" normalizeH="0" baseline="0" dirty="0" smtClean="0">
                <a:ln>
                  <a:noFill/>
                </a:ln>
                <a:solidFill>
                  <a:schemeClr val="tx1"/>
                </a:solidFill>
                <a:effectLst/>
                <a:ea typeface="SimSun" pitchFamily="2" charset="-122"/>
                <a:cs typeface="Arial" pitchFamily="34" charset="0"/>
              </a:rPr>
              <a:t>Офисный (конвенциальный) тип личности — </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тесно связан с обработкой и систематизацией информации в виде чисел, формул, текста, а также ведением документации.</a:t>
            </a:r>
            <a:endParaRPr kumimoji="0" lang="ru-RU" sz="1600"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49263" algn="l"/>
              </a:tabLst>
            </a:pPr>
            <a:r>
              <a:rPr kumimoji="0" lang="ru-RU" sz="1600" b="1" i="0" u="none" strike="noStrike" cap="none" normalizeH="0" baseline="0" dirty="0" smtClean="0">
                <a:ln>
                  <a:noFill/>
                </a:ln>
                <a:solidFill>
                  <a:schemeClr val="tx1"/>
                </a:solidFill>
                <a:effectLst/>
                <a:ea typeface="SimSun" pitchFamily="2" charset="-122"/>
                <a:cs typeface="Arial" pitchFamily="34" charset="0"/>
              </a:rPr>
              <a:t>Реалистический тип личности </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максимально направлен на создание материальных вещей, обслуживание технических устройств и технологических процессов.</a:t>
            </a:r>
            <a:endParaRPr kumimoji="0" lang="ru-RU" sz="1600"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49263" algn="l"/>
              </a:tabLst>
            </a:pPr>
            <a:r>
              <a:rPr kumimoji="0" lang="ru-RU" sz="1600" b="1" i="0" u="none" strike="noStrike" cap="none" normalizeH="0" baseline="0" dirty="0" smtClean="0">
                <a:ln>
                  <a:noFill/>
                </a:ln>
                <a:solidFill>
                  <a:schemeClr val="tx1"/>
                </a:solidFill>
                <a:effectLst/>
                <a:ea typeface="SimSun" pitchFamily="2" charset="-122"/>
                <a:cs typeface="Arial" pitchFamily="34" charset="0"/>
              </a:rPr>
              <a:t>Предпринимательский тип личности — выбирает профессии, </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требующие больших затрат энергии, связанные с риском, необходимостью постоянно принимать волевые самостоятельные решения. Однообразие и монотонность не приветствуются. Требуется наличие организаторских способностей, развитых коммуникативных навыков и большого запаса сил.</a:t>
            </a:r>
            <a:endParaRPr kumimoji="0" lang="ru-RU" sz="1600"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49263" algn="l"/>
              </a:tabLst>
            </a:pPr>
            <a:r>
              <a:rPr kumimoji="0" lang="ru-RU" sz="1600" b="1" i="0" u="none" strike="noStrike" cap="none" normalizeH="0" baseline="0" dirty="0" smtClean="0">
                <a:ln>
                  <a:noFill/>
                </a:ln>
                <a:solidFill>
                  <a:schemeClr val="tx1"/>
                </a:solidFill>
                <a:effectLst/>
                <a:ea typeface="SimSun" pitchFamily="2" charset="-122"/>
                <a:cs typeface="Arial" pitchFamily="34" charset="0"/>
              </a:rPr>
              <a:t>Артистический тип личности — </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оригинальные, с необычным взглядом на жизнь люди, которые стараются не зависеть от мнения окружающих. Очень часто отличаются высокой чувствительностью, эмоциональностью, </a:t>
            </a:r>
            <a:r>
              <a:rPr kumimoji="0" lang="ru-RU" sz="1600" b="1" i="0" u="none" strike="noStrike" cap="none" normalizeH="0" baseline="0" dirty="0" err="1" smtClean="0">
                <a:ln>
                  <a:noFill/>
                </a:ln>
                <a:solidFill>
                  <a:schemeClr val="tx1"/>
                </a:solidFill>
                <a:effectLst/>
                <a:ea typeface="SimSun" pitchFamily="2" charset="-122"/>
                <a:cs typeface="Times New Roman" pitchFamily="18" charset="0"/>
              </a:rPr>
              <a:t>эмпатией</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Для них предпочтительны профессии мира искусств: изобразительное искусство, театр, кино, литература и подобные.</a:t>
            </a:r>
            <a:endParaRPr kumimoji="0" lang="ru-RU" sz="1600"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49263" algn="l"/>
              </a:tabLst>
            </a:pPr>
            <a:r>
              <a:rPr kumimoji="0" lang="ru-RU" sz="1600" b="1" i="0" u="none" strike="noStrike" cap="none" normalizeH="0" baseline="0" dirty="0" smtClean="0">
                <a:ln>
                  <a:noFill/>
                </a:ln>
                <a:solidFill>
                  <a:schemeClr val="tx1"/>
                </a:solidFill>
                <a:effectLst/>
                <a:ea typeface="SimSun" pitchFamily="2" charset="-122"/>
                <a:cs typeface="Arial" pitchFamily="34" charset="0"/>
              </a:rPr>
              <a:t>Социальный тип личности — </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им подойдут любые профессии, которые связаны с социальной средой: обучение, воспитание, лечение, обслуживание, консультирование, уход, помощь.</a:t>
            </a:r>
            <a:endParaRPr kumimoji="0" lang="ru-RU" sz="1600"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49263" algn="l"/>
              </a:tabLst>
            </a:pPr>
            <a:r>
              <a:rPr kumimoji="0" lang="ru-RU" sz="1600" b="1" i="0" u="none" strike="noStrike" cap="none" normalizeH="0" baseline="0" dirty="0" smtClean="0">
                <a:ln>
                  <a:noFill/>
                </a:ln>
                <a:solidFill>
                  <a:schemeClr val="tx1"/>
                </a:solidFill>
                <a:effectLst/>
                <a:ea typeface="SimSun" pitchFamily="2" charset="-122"/>
                <a:cs typeface="Arial" pitchFamily="34" charset="0"/>
              </a:rPr>
              <a:t>Интеллектуальный тип личности — представителям этого типа подходят </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профессии, предъявляющие повышенные требования к интеллекту, аналитическим способностям, рационализму, умению трезво мыслить.</a:t>
            </a:r>
            <a:endParaRPr kumimoji="0" lang="ru-RU" sz="1600"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49263" algn="l"/>
              </a:tabLst>
            </a:pPr>
            <a:r>
              <a:rPr kumimoji="0" lang="ru-RU" sz="1600" b="1" i="0" u="none" strike="noStrike" cap="none" normalizeH="0" baseline="0" dirty="0" smtClean="0">
                <a:ln>
                  <a:noFill/>
                </a:ln>
                <a:solidFill>
                  <a:schemeClr val="tx1"/>
                </a:solidFill>
                <a:effectLst/>
                <a:ea typeface="SimSun" pitchFamily="2" charset="-122"/>
                <a:cs typeface="Times New Roman" pitchFamily="18" charset="0"/>
              </a:rPr>
              <a:t>Довольно редко у человека ярко проявляется только один профессиональный тип личности, но, как правило, почти всегда можно выявить один доминирующий и один или несколько менее выраженных.</a:t>
            </a:r>
            <a:endParaRPr kumimoji="0" lang="ru-RU" sz="1600" b="1"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449263" algn="l"/>
              </a:tabLst>
            </a:pPr>
            <a:r>
              <a:rPr kumimoji="0" lang="ru-RU" sz="1600" b="1" i="0" u="none" strike="noStrike" cap="none" normalizeH="0" baseline="0" dirty="0" smtClean="0">
                <a:ln>
                  <a:noFill/>
                </a:ln>
                <a:solidFill>
                  <a:schemeClr val="tx1"/>
                </a:solidFill>
                <a:effectLst/>
                <a:ea typeface="SimSun" pitchFamily="2" charset="-122"/>
                <a:cs typeface="Times New Roman" pitchFamily="18" charset="0"/>
                <a:hlinkClick r:id="rId4"/>
              </a:rPr>
              <a:t>https://psytests.org/profession/hollandA-run.html</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a:t>
            </a:r>
            <a:endParaRPr kumimoji="0" lang="ru-RU" sz="1600" b="1" i="0" u="none" strike="noStrike" cap="none" normalizeH="0" baseline="0" dirty="0" smtClean="0">
              <a:ln>
                <a:noFill/>
              </a:ln>
              <a:solidFill>
                <a:schemeClr val="tx1"/>
              </a:solidFill>
              <a:effectLst/>
              <a:cs typeface="Arial" pitchFamily="34" charset="0"/>
            </a:endParaRPr>
          </a:p>
        </p:txBody>
      </p:sp>
    </p:spTree>
    <p:extLst>
      <p:ext uri="{BB962C8B-B14F-4D97-AF65-F5344CB8AC3E}">
        <p14:creationId xmlns:p14="http://schemas.microsoft.com/office/powerpoint/2010/main" xmlns="" val="3243989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 5">
            <a:extLst>
              <a:ext uri="{FF2B5EF4-FFF2-40B4-BE49-F238E27FC236}">
                <a16:creationId xmlns:a16="http://schemas.microsoft.com/office/drawing/2014/main" xmlns="" id="{70235F37-B345-4943-BFF0-EDEF3E7ECEC4}"/>
              </a:ext>
            </a:extLst>
          </p:cNvPr>
          <p:cNvSpPr/>
          <p:nvPr/>
        </p:nvSpPr>
        <p:spPr>
          <a:xfrm>
            <a:off x="240165" y="-417823"/>
            <a:ext cx="2567669" cy="2509499"/>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4">
            <a:extLst>
              <a:ext uri="{FF2B5EF4-FFF2-40B4-BE49-F238E27FC236}">
                <a16:creationId xmlns:a16="http://schemas.microsoft.com/office/drawing/2014/main" xmlns="" id="{E55FCA68-1BBF-4510-8EDC-DC39594EC366}"/>
              </a:ext>
            </a:extLst>
          </p:cNvPr>
          <p:cNvSpPr/>
          <p:nvPr/>
        </p:nvSpPr>
        <p:spPr>
          <a:xfrm>
            <a:off x="-268740" y="1090543"/>
            <a:ext cx="1916791" cy="1916792"/>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 6">
            <a:extLst>
              <a:ext uri="{FF2B5EF4-FFF2-40B4-BE49-F238E27FC236}">
                <a16:creationId xmlns:a16="http://schemas.microsoft.com/office/drawing/2014/main" xmlns="" id="{06F477DB-82CB-4C15-B662-27964C21298D}"/>
              </a:ext>
            </a:extLst>
          </p:cNvPr>
          <p:cNvSpPr/>
          <p:nvPr/>
        </p:nvSpPr>
        <p:spPr>
          <a:xfrm>
            <a:off x="9920513" y="3910097"/>
            <a:ext cx="2895600" cy="2695405"/>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a:extLst>
              <a:ext uri="{FF2B5EF4-FFF2-40B4-BE49-F238E27FC236}">
                <a16:creationId xmlns:a16="http://schemas.microsoft.com/office/drawing/2014/main" xmlns="" id="{A183E559-8FF6-426E-9C61-BCE08A6D622E}"/>
              </a:ext>
            </a:extLst>
          </p:cNvPr>
          <p:cNvSpPr/>
          <p:nvPr/>
        </p:nvSpPr>
        <p:spPr>
          <a:xfrm>
            <a:off x="8906329" y="5217935"/>
            <a:ext cx="2028369" cy="1855193"/>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1026" name="Picture 2">
            <a:extLst>
              <a:ext uri="{FF2B5EF4-FFF2-40B4-BE49-F238E27FC236}">
                <a16:creationId xmlns:a16="http://schemas.microsoft.com/office/drawing/2014/main" xmlns="" id="{DC3BB2CE-8D18-4AC2-BEE8-724F39DED6E2}"/>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211128" y="82720"/>
            <a:ext cx="2895600" cy="170399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a:extLst>
              <a:ext uri="{FF2B5EF4-FFF2-40B4-BE49-F238E27FC236}">
                <a16:creationId xmlns:a16="http://schemas.microsoft.com/office/drawing/2014/main" xmlns="" id="{E29D8FF9-EE33-474A-91EB-FC26552348F6}"/>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0415" y="201070"/>
            <a:ext cx="1916792" cy="1916792"/>
          </a:xfrm>
          <a:prstGeom prst="rect">
            <a:avLst/>
          </a:prstGeom>
          <a:noFill/>
          <a:extLst>
            <a:ext uri="{909E8E84-426E-40DD-AFC4-6F175D3DCCD1}">
              <a14:hiddenFill xmlns:a14="http://schemas.microsoft.com/office/drawing/2010/main" xmlns="">
                <a:solidFill>
                  <a:srgbClr val="FFFFFF"/>
                </a:solidFill>
              </a14:hiddenFill>
            </a:ext>
          </a:extLst>
        </p:spPr>
      </p:pic>
      <p:sp>
        <p:nvSpPr>
          <p:cNvPr id="7169" name="Rectangle 1"/>
          <p:cNvSpPr>
            <a:spLocks noChangeArrowheads="1"/>
          </p:cNvSpPr>
          <p:nvPr/>
        </p:nvSpPr>
        <p:spPr bwMode="auto">
          <a:xfrm>
            <a:off x="326570" y="5540188"/>
            <a:ext cx="234677"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49263"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553" name="Rectangle 1"/>
          <p:cNvSpPr>
            <a:spLocks noChangeArrowheads="1"/>
          </p:cNvSpPr>
          <p:nvPr/>
        </p:nvSpPr>
        <p:spPr bwMode="auto">
          <a:xfrm>
            <a:off x="2090056" y="1750423"/>
            <a:ext cx="8108310" cy="175432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5400" b="1" i="0" u="none" strike="noStrike" cap="none" normalizeH="0" baseline="0" dirty="0" err="1" smtClean="0">
                <a:ln>
                  <a:noFill/>
                </a:ln>
                <a:solidFill>
                  <a:schemeClr val="tx1"/>
                </a:solidFill>
                <a:effectLst/>
                <a:latin typeface="+mj-lt"/>
                <a:ea typeface="SimSun" pitchFamily="2" charset="-122"/>
                <a:cs typeface="Times New Roman" pitchFamily="18" charset="0"/>
              </a:rPr>
              <a:t>Профориентационный</a:t>
            </a:r>
            <a:r>
              <a:rPr kumimoji="0" lang="ru-RU" sz="5400" b="1" i="0" u="none" strike="noStrike" cap="none" normalizeH="0" baseline="0" dirty="0" smtClean="0">
                <a:ln>
                  <a:noFill/>
                </a:ln>
                <a:solidFill>
                  <a:schemeClr val="tx1"/>
                </a:solidFill>
                <a:effectLst/>
                <a:latin typeface="+mj-lt"/>
                <a:ea typeface="SimSun" pitchFamily="2" charset="-122"/>
                <a:cs typeface="Times New Roman" pitchFamily="18" charset="0"/>
              </a:rPr>
              <a:t> тест </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5400" b="1" i="0" u="none" strike="noStrike" cap="none" normalizeH="0" baseline="0" dirty="0" smtClean="0">
                <a:ln>
                  <a:noFill/>
                </a:ln>
                <a:solidFill>
                  <a:schemeClr val="tx1"/>
                </a:solidFill>
                <a:effectLst/>
                <a:latin typeface="+mj-lt"/>
                <a:ea typeface="SimSun" pitchFamily="2" charset="-122"/>
                <a:cs typeface="Times New Roman" pitchFamily="18" charset="0"/>
              </a:rPr>
              <a:t>«Якоря карьеры»</a:t>
            </a:r>
            <a:endParaRPr kumimoji="0" lang="ru-RU" sz="5400" b="0" i="0" u="none" strike="noStrike" cap="none" normalizeH="0" baseline="0" dirty="0" smtClean="0">
              <a:ln>
                <a:noFill/>
              </a:ln>
              <a:solidFill>
                <a:schemeClr val="tx1"/>
              </a:solidFill>
              <a:effectLst/>
              <a:latin typeface="+mj-lt"/>
              <a:cs typeface="Arial" pitchFamily="34" charset="0"/>
            </a:endParaRPr>
          </a:p>
        </p:txBody>
      </p:sp>
      <p:sp>
        <p:nvSpPr>
          <p:cNvPr id="23554" name="Rectangle 2"/>
          <p:cNvSpPr>
            <a:spLocks noChangeArrowheads="1"/>
          </p:cNvSpPr>
          <p:nvPr/>
        </p:nvSpPr>
        <p:spPr bwMode="auto">
          <a:xfrm>
            <a:off x="326570" y="3660288"/>
            <a:ext cx="11586755" cy="3000821"/>
          </a:xfrm>
          <a:prstGeom prst="rect">
            <a:avLst/>
          </a:prstGeom>
          <a:solidFill>
            <a:srgbClr val="B6C8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ru-RU" b="1" i="0" u="none" strike="noStrike" cap="none" normalizeH="0" baseline="0" dirty="0" err="1" smtClean="0">
                <a:ln>
                  <a:noFill/>
                </a:ln>
                <a:solidFill>
                  <a:schemeClr val="tx1"/>
                </a:solidFill>
                <a:effectLst/>
                <a:ea typeface="SimSun" pitchFamily="2" charset="-122"/>
                <a:cs typeface="Times New Roman" pitchFamily="18" charset="0"/>
              </a:rPr>
              <a:t>Даннный</a:t>
            </a:r>
            <a:r>
              <a:rPr kumimoji="0" lang="ru-RU" b="1" i="0" u="none" strike="noStrike" cap="none" normalizeH="0" baseline="0" dirty="0" smtClean="0">
                <a:ln>
                  <a:noFill/>
                </a:ln>
                <a:solidFill>
                  <a:schemeClr val="tx1"/>
                </a:solidFill>
                <a:effectLst/>
                <a:ea typeface="SimSun" pitchFamily="2" charset="-122"/>
                <a:cs typeface="Times New Roman" pitchFamily="18" charset="0"/>
              </a:rPr>
              <a:t> тест разработан американским психологом, основателем научного направления «Организационная психология», автором множества работ по организационной культуре, Эдгаром Шейном. По его мнению, кроме материального вознаграждения за труд, человек также стремиться удовлетворить свои ожидания от вида профессиональной деятельности, а его поведение и отношение к работе определяется большим количеством ценностей и установок, названных автором «якорями», т. к. именно они привлекают человека к той или иной профессии. Часто человек следует за якорями неосознанно, однако методика позволяет выявить степень выраженности каждого исследуемого якоря.</a:t>
            </a:r>
            <a:endParaRPr kumimoji="0" lang="ru-RU" b="1" i="0" u="none" strike="noStrike" cap="none" normalizeH="0" baseline="0" dirty="0" smtClean="0">
              <a:ln>
                <a:noFill/>
              </a:ln>
              <a:solidFill>
                <a:schemeClr val="tx1"/>
              </a:solidFill>
              <a:effectLst/>
              <a:cs typeface="Arial" pitchFamily="34" charset="0"/>
            </a:endParaRPr>
          </a:p>
        </p:txBody>
      </p:sp>
    </p:spTree>
    <p:extLst>
      <p:ext uri="{BB962C8B-B14F-4D97-AF65-F5344CB8AC3E}">
        <p14:creationId xmlns:p14="http://schemas.microsoft.com/office/powerpoint/2010/main" xmlns="" val="3243989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 5">
            <a:extLst>
              <a:ext uri="{FF2B5EF4-FFF2-40B4-BE49-F238E27FC236}">
                <a16:creationId xmlns:a16="http://schemas.microsoft.com/office/drawing/2014/main" xmlns="" id="{70235F37-B345-4943-BFF0-EDEF3E7ECEC4}"/>
              </a:ext>
            </a:extLst>
          </p:cNvPr>
          <p:cNvSpPr/>
          <p:nvPr/>
        </p:nvSpPr>
        <p:spPr>
          <a:xfrm>
            <a:off x="240165" y="-417823"/>
            <a:ext cx="2567669" cy="2509499"/>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Овал 4">
            <a:extLst>
              <a:ext uri="{FF2B5EF4-FFF2-40B4-BE49-F238E27FC236}">
                <a16:creationId xmlns:a16="http://schemas.microsoft.com/office/drawing/2014/main" xmlns="" id="{E55FCA68-1BBF-4510-8EDC-DC39594EC366}"/>
              </a:ext>
            </a:extLst>
          </p:cNvPr>
          <p:cNvSpPr/>
          <p:nvPr/>
        </p:nvSpPr>
        <p:spPr>
          <a:xfrm>
            <a:off x="-268740" y="1090543"/>
            <a:ext cx="1916791" cy="1916792"/>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Овал 6">
            <a:extLst>
              <a:ext uri="{FF2B5EF4-FFF2-40B4-BE49-F238E27FC236}">
                <a16:creationId xmlns:a16="http://schemas.microsoft.com/office/drawing/2014/main" xmlns="" id="{06F477DB-82CB-4C15-B662-27964C21298D}"/>
              </a:ext>
            </a:extLst>
          </p:cNvPr>
          <p:cNvSpPr/>
          <p:nvPr/>
        </p:nvSpPr>
        <p:spPr>
          <a:xfrm>
            <a:off x="9920513" y="3910097"/>
            <a:ext cx="2895600" cy="2695405"/>
          </a:xfrm>
          <a:prstGeom prst="ellipse">
            <a:avLst/>
          </a:prstGeom>
          <a:solidFill>
            <a:srgbClr val="81B6E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Овал 7">
            <a:extLst>
              <a:ext uri="{FF2B5EF4-FFF2-40B4-BE49-F238E27FC236}">
                <a16:creationId xmlns:a16="http://schemas.microsoft.com/office/drawing/2014/main" xmlns="" id="{A183E559-8FF6-426E-9C61-BCE08A6D622E}"/>
              </a:ext>
            </a:extLst>
          </p:cNvPr>
          <p:cNvSpPr/>
          <p:nvPr/>
        </p:nvSpPr>
        <p:spPr>
          <a:xfrm>
            <a:off x="8906329" y="5217935"/>
            <a:ext cx="2028369" cy="1855193"/>
          </a:xfrm>
          <a:prstGeom prst="ellips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169" name="Rectangle 1"/>
          <p:cNvSpPr>
            <a:spLocks noChangeArrowheads="1"/>
          </p:cNvSpPr>
          <p:nvPr/>
        </p:nvSpPr>
        <p:spPr bwMode="auto">
          <a:xfrm>
            <a:off x="326570" y="5540188"/>
            <a:ext cx="234677"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449263"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49" name="Rectangle 1"/>
          <p:cNvSpPr>
            <a:spLocks noChangeArrowheads="1"/>
          </p:cNvSpPr>
          <p:nvPr/>
        </p:nvSpPr>
        <p:spPr bwMode="auto">
          <a:xfrm>
            <a:off x="195943" y="579358"/>
            <a:ext cx="11834948" cy="6001643"/>
          </a:xfrm>
          <a:prstGeom prst="rect">
            <a:avLst/>
          </a:prstGeom>
          <a:solidFill>
            <a:srgbClr val="B6C8F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ea typeface="SimSun" pitchFamily="2" charset="-122"/>
                <a:cs typeface="Times New Roman" pitchFamily="18" charset="0"/>
              </a:rPr>
              <a:t>Всего Э. Шейн выделил 8 якорей или карьерных ориентаций: </a:t>
            </a:r>
            <a:endParaRPr kumimoji="0" lang="ru-RU" sz="16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ea typeface="SimSun" pitchFamily="2" charset="-122"/>
                <a:cs typeface="Arial" pitchFamily="34" charset="0"/>
              </a:rPr>
              <a:t>1. Профессиональная компетентность </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предполагает стремление людей к профессионализму в выбранной области, признанию успеха и достижений окружающими людьми, соответствующему статусу и т. п. В случае достижения потолка или постоянных неудачах такие люди могут разочароваться и потерять интерес к работе.</a:t>
            </a:r>
            <a:endParaRPr kumimoji="0" lang="ru-RU" sz="16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ea typeface="SimSun" pitchFamily="2" charset="-122"/>
                <a:cs typeface="Arial" pitchFamily="34" charset="0"/>
              </a:rPr>
              <a:t>2. Менеджмент </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желание человека держать руку на пульсе предприятия, организовывать деятельность и управлять другими людьми со взятием на себя ответственности за принятые решения.</a:t>
            </a:r>
            <a:endParaRPr kumimoji="0" lang="ru-RU" sz="16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ea typeface="SimSun" pitchFamily="2" charset="-122"/>
                <a:cs typeface="Arial" pitchFamily="34" charset="0"/>
              </a:rPr>
              <a:t>3. Автономия (независимость) </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на первое место ставится возможность работы по собственным, не навязанным сверху, правилам, будь то распорядок рабочего дня, </a:t>
            </a:r>
            <a:r>
              <a:rPr kumimoji="0" lang="ru-RU" sz="1600" b="1" i="0" u="none" strike="noStrike" cap="none" normalizeH="0" baseline="0" dirty="0" err="1" smtClean="0">
                <a:ln>
                  <a:noFill/>
                </a:ln>
                <a:solidFill>
                  <a:schemeClr val="tx1"/>
                </a:solidFill>
                <a:effectLst/>
                <a:ea typeface="SimSun" pitchFamily="2" charset="-122"/>
                <a:cs typeface="Times New Roman" pitchFamily="18" charset="0"/>
              </a:rPr>
              <a:t>дресс-код</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или другие искусственные ограничения. Главное, чтобы работа была выполнена качественно и в срок.</a:t>
            </a:r>
            <a:endParaRPr kumimoji="0" lang="ru-RU" sz="16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ea typeface="SimSun" pitchFamily="2" charset="-122"/>
                <a:cs typeface="Arial" pitchFamily="34" charset="0"/>
              </a:rPr>
              <a:t>4. Стабильность </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в жизни человека должны преобладать уверенность в завтрашнем дне, предсказуемость и привычный жизненный уклад. Обладающие высоким желанием стабильности люди крайне неохотно идут на смену места работы или переезд на другое место жительства, даже если это принесёт им повышение в должности или заработной плате.</a:t>
            </a:r>
            <a:endParaRPr kumimoji="0" lang="ru-RU" sz="16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ea typeface="SimSun" pitchFamily="2" charset="-122"/>
                <a:cs typeface="Arial" pitchFamily="34" charset="0"/>
              </a:rPr>
              <a:t>5. Предпринимательство </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желание создавать что-то новое, преодолевая возникающие на пути препятствия для получения финансовой независимости, свободы от требований работодателей. Обычно предпринимательство тесно связано с такими якорями, как: независимость, менеджмент, вызов.</a:t>
            </a:r>
            <a:endParaRPr kumimoji="0" lang="ru-RU" sz="16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ea typeface="SimSun" pitchFamily="2" charset="-122"/>
                <a:cs typeface="Arial" pitchFamily="34" charset="0"/>
              </a:rPr>
              <a:t>6. Служение </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потребность быть причастным к улучшению окружающего мира, помощи людям или животным, стремление сделать мир лучше или просто работать в тесном контакте с единомышленниками.</a:t>
            </a:r>
            <a:endParaRPr kumimoji="0" lang="ru-RU" sz="16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ea typeface="SimSun" pitchFamily="2" charset="-122"/>
                <a:cs typeface="Arial" pitchFamily="34" charset="0"/>
              </a:rPr>
              <a:t>7. Вызов </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огромное желание преодолевать встающие на карьерном пути трудности и выходить победителем из любой ситуации. Обойти конкурентов, заключить выгодную сделку, вылечить сложную болезнь – в любой профессии найдётся место для вызова и удовлетворения от его успешного решения.</a:t>
            </a:r>
            <a:endParaRPr kumimoji="0" lang="ru-RU" sz="16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ea typeface="SimSun" pitchFamily="2" charset="-122"/>
                <a:cs typeface="Arial" pitchFamily="34" charset="0"/>
              </a:rPr>
              <a:t>8. Интеграция стилей жизни </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стремление человека к установке чёткого баланса между работой, семьёй и саморазвитием, где все стороны гармонично сочетаются и не мешают друг другу.</a:t>
            </a:r>
            <a:endParaRPr kumimoji="0" lang="ru-RU" sz="16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ea typeface="SimSun" pitchFamily="2" charset="-122"/>
                <a:cs typeface="Times New Roman" pitchFamily="18" charset="0"/>
              </a:rPr>
              <a:t>Методика «Якоря карьеры» подходит для взрослых людей, абитуриентов и школьников старших классов.</a:t>
            </a:r>
            <a:endParaRPr kumimoji="0" lang="ru-RU" sz="1600" b="1" i="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ea typeface="SimSun" pitchFamily="2" charset="-122"/>
                <a:cs typeface="Times New Roman" pitchFamily="18" charset="0"/>
                <a:hlinkClick r:id="rId2"/>
              </a:rPr>
              <a:t>https://careertest.ru/tests/yakorya-karery/</a:t>
            </a:r>
            <a:r>
              <a:rPr kumimoji="0" lang="ru-RU" sz="1600" b="1" i="0" u="none" strike="noStrike" cap="none" normalizeH="0" baseline="0" dirty="0" smtClean="0">
                <a:ln>
                  <a:noFill/>
                </a:ln>
                <a:solidFill>
                  <a:schemeClr val="tx1"/>
                </a:solidFill>
                <a:effectLst/>
                <a:ea typeface="SimSun" pitchFamily="2" charset="-122"/>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24398968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976</Words>
  <Application>Microsoft Office PowerPoint</Application>
  <PresentationFormat>Произвольный</PresentationFormat>
  <Paragraphs>53</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Слайд 1</vt:lpstr>
      <vt:lpstr>Слайд 2</vt:lpstr>
      <vt:lpstr>Слайд 3</vt:lpstr>
      <vt:lpstr>Слайд 4</vt:lpstr>
      <vt:lpstr>Слайд 5</vt:lpstr>
      <vt:lpstr>Слайд 6</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НАЗВАНИЕ</dc:title>
  <dc:creator>Вероника Москвичёва</dc:creator>
  <cp:lastModifiedBy>I</cp:lastModifiedBy>
  <cp:revision>13</cp:revision>
  <dcterms:created xsi:type="dcterms:W3CDTF">2021-12-07T12:01:14Z</dcterms:created>
  <dcterms:modified xsi:type="dcterms:W3CDTF">2021-12-13T01:56:27Z</dcterms:modified>
</cp:coreProperties>
</file>