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60" r:id="rId4"/>
    <p:sldId id="261" r:id="rId5"/>
    <p:sldId id="262" r:id="rId6"/>
    <p:sldId id="258" r:id="rId7"/>
    <p:sldId id="259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81B6E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36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4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F8F1F96-445A-498E-ABEB-FCD7C0D0D8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93CC743F-C728-4437-8CE8-13EA91BF4B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800BEBE-1CFC-438C-83D5-958118A44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7899-8185-4AB0-B01E-FDF62E57BBB9}" type="datetimeFigureOut">
              <a:rPr lang="ru-RU" smtClean="0"/>
              <a:pPr/>
              <a:t>20.10.2022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36DA2BE-D85F-4F17-B54F-EE8D31B5A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38FDB30-988F-4BB3-9779-E2CE129DB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1E6-47B3-4513-9EE9-766321B6A6F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37011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66EB075-EBF9-4C47-AB9F-77D36F4B8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5B501F4-C7FB-478D-B816-1519FCB000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0702A88-D6E4-437E-BE25-9E9B330E4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7899-8185-4AB0-B01E-FDF62E57BBB9}" type="datetimeFigureOut">
              <a:rPr lang="ru-RU" smtClean="0"/>
              <a:pPr/>
              <a:t>20.10.2022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F4BF5B8-42E3-480E-A7CF-EB13C6D58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3D7693F-D737-40C8-A868-CB40036FC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1E6-47B3-4513-9EE9-766321B6A6F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71904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66F48840-A22E-40F6-B15D-9715300A92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2AE016CA-E960-47A3-9164-E86B449E5B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32D0BD6-31CE-417D-806A-8126F62F3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7899-8185-4AB0-B01E-FDF62E57BBB9}" type="datetimeFigureOut">
              <a:rPr lang="ru-RU" smtClean="0"/>
              <a:pPr/>
              <a:t>20.10.2022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55D078D-E724-4A84-83CC-1F4AAB3FE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FA276FD-9E82-4D8C-B80D-76E190F1E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1E6-47B3-4513-9EE9-766321B6A6F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10605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A89B5A9-469D-4A06-B13A-6253DD65F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5F5F108-8A9C-4A04-81D1-A675C1190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F5F8BF2-8B3D-4672-BB58-D3621949E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7899-8185-4AB0-B01E-FDF62E57BBB9}" type="datetimeFigureOut">
              <a:rPr lang="ru-RU" smtClean="0"/>
              <a:pPr/>
              <a:t>20.10.2022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AA5DE86-D115-4946-95E7-2CF39906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7FFCB34-D031-463E-AEC8-ED73689EE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1E6-47B3-4513-9EE9-766321B6A6F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67587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A950DD1-5B47-4359-8280-0ACFB06B7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7BE36A6-5FF6-4AE0-83FF-20A66F3E18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2622FB6-6728-4136-9B09-DE6ECE806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7899-8185-4AB0-B01E-FDF62E57BBB9}" type="datetimeFigureOut">
              <a:rPr lang="ru-RU" smtClean="0"/>
              <a:pPr/>
              <a:t>20.10.2022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8CAF834-0D3C-491A-9778-6A608F309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C97C0F9-F15E-4DC8-AED2-53A543418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1E6-47B3-4513-9EE9-766321B6A6F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49673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69D9476-D573-471F-8B72-225E9F148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64757B8-0D23-420B-B5CD-B6A64FEF84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C3CD8D33-92AA-4735-9C56-E4CE724EE8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021BE4C-FB41-4492-9691-007ADAE1B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7899-8185-4AB0-B01E-FDF62E57BBB9}" type="datetimeFigureOut">
              <a:rPr lang="ru-RU" smtClean="0"/>
              <a:pPr/>
              <a:t>20.10.2022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9FB3C19-67E4-4E89-9F05-3DD6737B8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460BF9D-87F6-42DE-8E59-D7163E9CA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1E6-47B3-4513-9EE9-766321B6A6F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33618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7ED2974-AB2C-499A-A52C-751A004DC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10CC7E0-3EE0-45DC-B7AC-2D48B72D16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46E2535E-C9C7-4FE1-9E2E-A3DFD57C47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410319E6-A9DC-45C6-B75E-F14CB58A37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2746B1BB-A89B-4D20-8262-DAE8777319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DFE6B400-6214-4D42-ACFE-F851727A7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7899-8185-4AB0-B01E-FDF62E57BBB9}" type="datetimeFigureOut">
              <a:rPr lang="ru-RU" smtClean="0"/>
              <a:pPr/>
              <a:t>20.10.2022</a:t>
            </a:fld>
            <a:endParaRPr lang="ru-RU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281F668F-4137-4BBB-84AE-C1CC436D0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0FCC1F44-4E19-4805-BEC2-E7D3D0FFF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1E6-47B3-4513-9EE9-766321B6A6F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0518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8512052-3F62-4559-B2BC-6EDF6C798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40B52BF5-8111-4DFC-8436-58F65A7B3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7899-8185-4AB0-B01E-FDF62E57BBB9}" type="datetimeFigureOut">
              <a:rPr lang="ru-RU" smtClean="0"/>
              <a:pPr/>
              <a:t>20.10.2022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E70C4287-6AEF-409E-898D-913BC5E3C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E8C9C494-1044-41AD-AF90-BF6F4AFFC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1E6-47B3-4513-9EE9-766321B6A6F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53924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C3DDD3FB-A1E2-43D7-915F-80EE038A1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7899-8185-4AB0-B01E-FDF62E57BBB9}" type="datetimeFigureOut">
              <a:rPr lang="ru-RU" smtClean="0"/>
              <a:pPr/>
              <a:t>20.10.2022</a:t>
            </a:fld>
            <a:endParaRPr lang="ru-RU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8E4BF9A8-13F4-4E91-ACCD-CA1E682ED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5716A34E-8B72-4147-8F4C-6EFE63CB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1E6-47B3-4513-9EE9-766321B6A6F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82400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0955AEA-8B9A-450D-A43B-099161EDA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D50AD76-E36B-4714-9EFE-33351F03A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898989AB-6EBD-4891-A233-7637598594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54FFF68-3516-411B-B930-6401AC485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7899-8185-4AB0-B01E-FDF62E57BBB9}" type="datetimeFigureOut">
              <a:rPr lang="ru-RU" smtClean="0"/>
              <a:pPr/>
              <a:t>20.10.2022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0FEA6FF-75D3-485D-83C8-7A9A20361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DB8F2A36-B99A-49F0-AB6D-C11CD0BC5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1E6-47B3-4513-9EE9-766321B6A6F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78539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5353A41-0324-465E-8B5A-DB0BDD3A2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501B2A45-BB21-420A-B3AD-EC268A77E0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A90004D6-0549-4EB4-8614-17D63C7589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3D6485B-0E3C-4A79-9AAA-8A15D9EF5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7899-8185-4AB0-B01E-FDF62E57BBB9}" type="datetimeFigureOut">
              <a:rPr lang="ru-RU" smtClean="0"/>
              <a:pPr/>
              <a:t>20.10.2022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D3A2282-89D0-4CED-A0C7-321137500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A629731-1B4E-4358-976F-171EBE41B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1E6-47B3-4513-9EE9-766321B6A6F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7448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8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65EE7B8-0570-48B9-8A7D-D19573506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5F696F7-AB76-401B-93A5-9A0120443F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9EE49EC-B27F-4AD4-A6B1-647FF80236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07899-8185-4AB0-B01E-FDF62E57BBB9}" type="datetimeFigureOut">
              <a:rPr lang="ru-RU" smtClean="0"/>
              <a:pPr/>
              <a:t>20.10.2022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5FFC951-0152-40B6-B3E0-0F278B37A2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2174DE0-B779-46AC-AB0B-68FBBD0A48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B11E6-47B3-4513-9EE9-766321B6A6F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64745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>
            <a:extLst>
              <a:ext uri="{FF2B5EF4-FFF2-40B4-BE49-F238E27FC236}">
                <a16:creationId xmlns:a16="http://schemas.microsoft.com/office/drawing/2014/main" xmlns="" id="{70235F37-B345-4943-BFF0-EDEF3E7ECEC4}"/>
              </a:ext>
            </a:extLst>
          </p:cNvPr>
          <p:cNvSpPr/>
          <p:nvPr/>
        </p:nvSpPr>
        <p:spPr>
          <a:xfrm>
            <a:off x="9923611" y="-217504"/>
            <a:ext cx="2567669" cy="2509499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xmlns="" id="{E55FCA68-1BBF-4510-8EDC-DC39594EC366}"/>
              </a:ext>
            </a:extLst>
          </p:cNvPr>
          <p:cNvSpPr/>
          <p:nvPr/>
        </p:nvSpPr>
        <p:spPr>
          <a:xfrm>
            <a:off x="9290654" y="1333599"/>
            <a:ext cx="1916791" cy="1916792"/>
          </a:xfrm>
          <a:prstGeom prst="ellipse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328933E-A87A-405C-8E05-E09A9D6736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99248" y="4088191"/>
            <a:ext cx="9144000" cy="1024029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Самореализация старших школьников</a:t>
            </a:r>
            <a:r>
              <a:rPr lang="ru-RU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/>
            </a:r>
            <a:br>
              <a:rPr lang="ru-RU" b="1" dirty="0" smtClean="0">
                <a:solidFill>
                  <a:schemeClr val="bg1"/>
                </a:solidFill>
                <a:latin typeface="Georgia" panose="02040502050405020303" pitchFamily="18" charset="0"/>
              </a:rPr>
            </a:br>
            <a:endParaRPr lang="ru-RU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xmlns="" id="{06F477DB-82CB-4C15-B662-27964C21298D}"/>
              </a:ext>
            </a:extLst>
          </p:cNvPr>
          <p:cNvSpPr/>
          <p:nvPr/>
        </p:nvSpPr>
        <p:spPr>
          <a:xfrm>
            <a:off x="-624114" y="3751070"/>
            <a:ext cx="2895600" cy="2695405"/>
          </a:xfrm>
          <a:prstGeom prst="ellipse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xmlns="" id="{A183E559-8FF6-426E-9C61-BCE08A6D622E}"/>
              </a:ext>
            </a:extLst>
          </p:cNvPr>
          <p:cNvSpPr/>
          <p:nvPr/>
        </p:nvSpPr>
        <p:spPr>
          <a:xfrm>
            <a:off x="1257302" y="5303335"/>
            <a:ext cx="2028369" cy="1855193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DC3BB2CE-8D18-4AC2-BEE8-724F39DED6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48" y="185251"/>
            <a:ext cx="2895600" cy="1703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xmlns="" id="{E29D8FF9-EE33-474A-91EB-FC26552348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35888" y="0"/>
            <a:ext cx="1916792" cy="1916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92178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6763" y="1368425"/>
            <a:ext cx="10515600" cy="4351338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Важным моментом в формировании потребности в самореализации старшеклассников является опыт их взаимодействия со взрослыми, наличие со стороны последних желания и возможности вступить с подростком в субъект-субъектные отношения, являющиеся одним из основных условий самореализации и саморазвития старшеклассников.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163824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8F92FA50-EEF0-4227-84E3-923EABFD6403}"/>
              </a:ext>
            </a:extLst>
          </p:cNvPr>
          <p:cNvSpPr/>
          <p:nvPr/>
        </p:nvSpPr>
        <p:spPr>
          <a:xfrm>
            <a:off x="838200" y="1825626"/>
            <a:ext cx="10515600" cy="4486274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8B17432D-3091-4844-B163-1B2D7BBB5428}"/>
              </a:ext>
            </a:extLst>
          </p:cNvPr>
          <p:cNvSpPr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63A878-97D6-43AC-B7F2-10792A39E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Самореализация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44DFBBE-98E2-4CB1-AE53-918460F31A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одним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конечных результатов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</a:p>
          <a:p>
            <a:pPr marL="0" indent="0" algn="ctr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азвитие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личности, интегрированной в мировую и национальную культуру, обладающей ключевыми компетентностями,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способную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ответственному поведению.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Самореализация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стремление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человека проявить себя в обществе, отразив свои положительные стороны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высшее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желание человека реализовать свои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xmlns="" id="{49E7F7A3-EE71-4556-BD35-DD0E1DE53FD1}"/>
              </a:ext>
            </a:extLst>
          </p:cNvPr>
          <p:cNvSpPr/>
          <p:nvPr/>
        </p:nvSpPr>
        <p:spPr>
          <a:xfrm>
            <a:off x="10551885" y="5312613"/>
            <a:ext cx="1872343" cy="1728702"/>
          </a:xfrm>
          <a:prstGeom prst="ellipse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xmlns="" id="{07BA6123-9BD8-4867-A930-D0F4AFA441C3}"/>
              </a:ext>
            </a:extLst>
          </p:cNvPr>
          <p:cNvSpPr/>
          <p:nvPr/>
        </p:nvSpPr>
        <p:spPr>
          <a:xfrm>
            <a:off x="-417287" y="262987"/>
            <a:ext cx="1255487" cy="1258513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xmlns="" id="{E297D930-73E9-4548-A9CA-1374D57259E2}"/>
              </a:ext>
            </a:extLst>
          </p:cNvPr>
          <p:cNvSpPr/>
          <p:nvPr/>
        </p:nvSpPr>
        <p:spPr>
          <a:xfrm>
            <a:off x="210456" y="-472238"/>
            <a:ext cx="1255487" cy="1258513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xmlns="" id="{BF75FD51-94AF-41AD-9784-231E1C61A5E1}"/>
              </a:ext>
            </a:extLst>
          </p:cNvPr>
          <p:cNvSpPr/>
          <p:nvPr/>
        </p:nvSpPr>
        <p:spPr>
          <a:xfrm>
            <a:off x="11137899" y="4602624"/>
            <a:ext cx="1502230" cy="1419977"/>
          </a:xfrm>
          <a:prstGeom prst="ellipse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35ED9922-273E-46BF-A2C3-3B9F8B7E7E55}"/>
              </a:ext>
            </a:extLst>
          </p:cNvPr>
          <p:cNvSpPr/>
          <p:nvPr/>
        </p:nvSpPr>
        <p:spPr>
          <a:xfrm>
            <a:off x="3737113" y="6466324"/>
            <a:ext cx="4717774" cy="2856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Виртуальный педагогический класс</a:t>
            </a:r>
          </a:p>
        </p:txBody>
      </p:sp>
    </p:spTree>
    <p:extLst>
      <p:ext uri="{BB962C8B-B14F-4D97-AF65-F5344CB8AC3E}">
        <p14:creationId xmlns:p14="http://schemas.microsoft.com/office/powerpoint/2010/main" xmlns="" val="3514116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8F92FA50-EEF0-4227-84E3-923EABFD6403}"/>
              </a:ext>
            </a:extLst>
          </p:cNvPr>
          <p:cNvSpPr/>
          <p:nvPr/>
        </p:nvSpPr>
        <p:spPr>
          <a:xfrm>
            <a:off x="827217" y="1344390"/>
            <a:ext cx="10537566" cy="2112659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психолого-педагогической литературы (Н.П. Аникеева, С.Л. Рубинштейн, А.В.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Брушлинский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Э.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Фромм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В.В. Давыдов и др.) говорит о 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том,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наиболее полная самореализация человека может проявиться только в  деятельности. Причем важно обратить внимание на тот факт, что для развития человеческой личности, ее самореализации важна не любая деятельность, а общение с другими людьми. С.Л. Рубинштейн об этом писал так: «Человеческая личность в целом формируется лишь через посредство своих отношений к другим людям»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8B17432D-3091-4844-B163-1B2D7BBB5428}"/>
              </a:ext>
            </a:extLst>
          </p:cNvPr>
          <p:cNvSpPr/>
          <p:nvPr/>
        </p:nvSpPr>
        <p:spPr>
          <a:xfrm>
            <a:off x="1027794" y="224476"/>
            <a:ext cx="10515600" cy="934065"/>
          </a:xfrm>
          <a:prstGeom prst="rect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63A878-97D6-43AC-B7F2-10792A39E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77450" cy="895551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Самореализация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xmlns="" id="{49E7F7A3-EE71-4556-BD35-DD0E1DE53FD1}"/>
              </a:ext>
            </a:extLst>
          </p:cNvPr>
          <p:cNvSpPr/>
          <p:nvPr/>
        </p:nvSpPr>
        <p:spPr>
          <a:xfrm>
            <a:off x="10551885" y="5312613"/>
            <a:ext cx="1872343" cy="1728702"/>
          </a:xfrm>
          <a:prstGeom prst="ellipse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xmlns="" id="{07BA6123-9BD8-4867-A930-D0F4AFA441C3}"/>
              </a:ext>
            </a:extLst>
          </p:cNvPr>
          <p:cNvSpPr/>
          <p:nvPr/>
        </p:nvSpPr>
        <p:spPr>
          <a:xfrm>
            <a:off x="-417287" y="262987"/>
            <a:ext cx="1255487" cy="1258513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xmlns="" id="{E297D930-73E9-4548-A9CA-1374D57259E2}"/>
              </a:ext>
            </a:extLst>
          </p:cNvPr>
          <p:cNvSpPr/>
          <p:nvPr/>
        </p:nvSpPr>
        <p:spPr>
          <a:xfrm>
            <a:off x="210456" y="-472238"/>
            <a:ext cx="1255487" cy="1258513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xmlns="" id="{BF75FD51-94AF-41AD-9784-231E1C61A5E1}"/>
              </a:ext>
            </a:extLst>
          </p:cNvPr>
          <p:cNvSpPr/>
          <p:nvPr/>
        </p:nvSpPr>
        <p:spPr>
          <a:xfrm>
            <a:off x="11137899" y="4602624"/>
            <a:ext cx="1502230" cy="1419977"/>
          </a:xfrm>
          <a:prstGeom prst="ellipse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Объект 2">
            <a:extLst>
              <a:ext uri="{FF2B5EF4-FFF2-40B4-BE49-F238E27FC236}">
                <a16:creationId xmlns:a16="http://schemas.microsoft.com/office/drawing/2014/main" xmlns="" id="{93040CE7-B12D-41C4-B214-1D65C681BB62}"/>
              </a:ext>
            </a:extLst>
          </p:cNvPr>
          <p:cNvSpPr txBox="1">
            <a:spLocks/>
          </p:cNvSpPr>
          <p:nvPr/>
        </p:nvSpPr>
        <p:spPr>
          <a:xfrm>
            <a:off x="4099379" y="4780466"/>
            <a:ext cx="3993242" cy="5627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 для картинки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B80974E6-98D4-480D-94B1-2B7186F778AE}"/>
              </a:ext>
            </a:extLst>
          </p:cNvPr>
          <p:cNvSpPr/>
          <p:nvPr/>
        </p:nvSpPr>
        <p:spPr>
          <a:xfrm>
            <a:off x="3737113" y="6466324"/>
            <a:ext cx="4717774" cy="2856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Виртуальный педагогический класс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49462" y="3559185"/>
            <a:ext cx="6672263" cy="298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85857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8F92FA50-EEF0-4227-84E3-923EABFD6403}"/>
              </a:ext>
            </a:extLst>
          </p:cNvPr>
          <p:cNvSpPr/>
          <p:nvPr/>
        </p:nvSpPr>
        <p:spPr>
          <a:xfrm>
            <a:off x="838200" y="786275"/>
            <a:ext cx="10515600" cy="5390689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одним из существенных условий формирования и удовлетворения потребности в самореализации у старшеклассников будет в том числе ее включенность в совместную деятельность с другими людьми.</a:t>
            </a: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xmlns="" id="{49E7F7A3-EE71-4556-BD35-DD0E1DE53FD1}"/>
              </a:ext>
            </a:extLst>
          </p:cNvPr>
          <p:cNvSpPr/>
          <p:nvPr/>
        </p:nvSpPr>
        <p:spPr>
          <a:xfrm>
            <a:off x="10551885" y="5312613"/>
            <a:ext cx="1872343" cy="1728702"/>
          </a:xfrm>
          <a:prstGeom prst="ellipse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xmlns="" id="{07BA6123-9BD8-4867-A930-D0F4AFA441C3}"/>
              </a:ext>
            </a:extLst>
          </p:cNvPr>
          <p:cNvSpPr/>
          <p:nvPr/>
        </p:nvSpPr>
        <p:spPr>
          <a:xfrm>
            <a:off x="-417287" y="262987"/>
            <a:ext cx="1255487" cy="1258513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xmlns="" id="{E297D930-73E9-4548-A9CA-1374D57259E2}"/>
              </a:ext>
            </a:extLst>
          </p:cNvPr>
          <p:cNvSpPr/>
          <p:nvPr/>
        </p:nvSpPr>
        <p:spPr>
          <a:xfrm>
            <a:off x="210456" y="-472238"/>
            <a:ext cx="1255487" cy="1258513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xmlns="" id="{BF75FD51-94AF-41AD-9784-231E1C61A5E1}"/>
              </a:ext>
            </a:extLst>
          </p:cNvPr>
          <p:cNvSpPr/>
          <p:nvPr/>
        </p:nvSpPr>
        <p:spPr>
          <a:xfrm>
            <a:off x="11137899" y="4602624"/>
            <a:ext cx="1502230" cy="1419977"/>
          </a:xfrm>
          <a:prstGeom prst="ellipse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191E6FA2-FE68-4A6A-AC8E-CA76062B9599}"/>
              </a:ext>
            </a:extLst>
          </p:cNvPr>
          <p:cNvSpPr/>
          <p:nvPr/>
        </p:nvSpPr>
        <p:spPr>
          <a:xfrm>
            <a:off x="3737113" y="6466324"/>
            <a:ext cx="4717774" cy="2856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Виртуальный педагогический класс</a:t>
            </a:r>
          </a:p>
        </p:txBody>
      </p:sp>
    </p:spTree>
    <p:extLst>
      <p:ext uri="{BB962C8B-B14F-4D97-AF65-F5344CB8AC3E}">
        <p14:creationId xmlns:p14="http://schemas.microsoft.com/office/powerpoint/2010/main" xmlns="" val="3085790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8B17432D-3091-4844-B163-1B2D7BBB5428}"/>
              </a:ext>
            </a:extLst>
          </p:cNvPr>
          <p:cNvSpPr/>
          <p:nvPr/>
        </p:nvSpPr>
        <p:spPr>
          <a:xfrm>
            <a:off x="838199" y="365125"/>
            <a:ext cx="10515600" cy="1682687"/>
          </a:xfrm>
          <a:prstGeom prst="rect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63A878-97D6-43AC-B7F2-10792A39E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80461"/>
            <a:ext cx="10515600" cy="186636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Психолого-педагогическими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основами процесса самореализации в учебной деятельности являются: 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xmlns="" id="{49E7F7A3-EE71-4556-BD35-DD0E1DE53FD1}"/>
              </a:ext>
            </a:extLst>
          </p:cNvPr>
          <p:cNvSpPr/>
          <p:nvPr/>
        </p:nvSpPr>
        <p:spPr>
          <a:xfrm>
            <a:off x="10551885" y="5312613"/>
            <a:ext cx="1872343" cy="1728702"/>
          </a:xfrm>
          <a:prstGeom prst="ellipse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xmlns="" id="{07BA6123-9BD8-4867-A930-D0F4AFA441C3}"/>
              </a:ext>
            </a:extLst>
          </p:cNvPr>
          <p:cNvSpPr/>
          <p:nvPr/>
        </p:nvSpPr>
        <p:spPr>
          <a:xfrm>
            <a:off x="-417287" y="262987"/>
            <a:ext cx="1255487" cy="1258513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xmlns="" id="{E297D930-73E9-4548-A9CA-1374D57259E2}"/>
              </a:ext>
            </a:extLst>
          </p:cNvPr>
          <p:cNvSpPr/>
          <p:nvPr/>
        </p:nvSpPr>
        <p:spPr>
          <a:xfrm>
            <a:off x="210456" y="-472238"/>
            <a:ext cx="1255487" cy="1258513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xmlns="" id="{BF75FD51-94AF-41AD-9784-231E1C61A5E1}"/>
              </a:ext>
            </a:extLst>
          </p:cNvPr>
          <p:cNvSpPr/>
          <p:nvPr/>
        </p:nvSpPr>
        <p:spPr>
          <a:xfrm>
            <a:off x="11137899" y="4602624"/>
            <a:ext cx="1502230" cy="1419977"/>
          </a:xfrm>
          <a:prstGeom prst="ellipse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F8C2ED19-1A86-49B4-8C9B-31BBFAC5B82F}"/>
              </a:ext>
            </a:extLst>
          </p:cNvPr>
          <p:cNvSpPr/>
          <p:nvPr/>
        </p:nvSpPr>
        <p:spPr>
          <a:xfrm>
            <a:off x="3737113" y="6466324"/>
            <a:ext cx="4717774" cy="2856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Виртуальный педагогический класс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89112" y="2383666"/>
            <a:ext cx="909782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взаимодействия участников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образовательного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процесса;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совместная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учителя и учащихся в учебной деятельности;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эмоциональные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переживания, ощущение успеха, в которых заключаются мотивы и потребности в учебной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xmlns="" val="2796693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2AA6D844-9CB2-4764-A23E-8DCB4DC52E41}"/>
              </a:ext>
            </a:extLst>
          </p:cNvPr>
          <p:cNvSpPr/>
          <p:nvPr/>
        </p:nvSpPr>
        <p:spPr>
          <a:xfrm>
            <a:off x="6346372" y="1825625"/>
            <a:ext cx="5257800" cy="4640699"/>
          </a:xfrm>
          <a:prstGeom prst="rect">
            <a:avLst/>
          </a:prstGeom>
          <a:solidFill>
            <a:schemeClr val="accent4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8F92FA50-EEF0-4227-84E3-923EABFD6403}"/>
              </a:ext>
            </a:extLst>
          </p:cNvPr>
          <p:cNvSpPr/>
          <p:nvPr/>
        </p:nvSpPr>
        <p:spPr>
          <a:xfrm>
            <a:off x="493712" y="1792826"/>
            <a:ext cx="5257800" cy="4640699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8B17432D-3091-4844-B163-1B2D7BBB5428}"/>
              </a:ext>
            </a:extLst>
          </p:cNvPr>
          <p:cNvSpPr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63A878-97D6-43AC-B7F2-10792A39E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самореализацию оказывают влияние различные факторы и условия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44DFBBE-98E2-4CB1-AE53-918460F31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299" y="1825625"/>
            <a:ext cx="5257800" cy="48799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Зависящие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человека: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ценностные ориентиры 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 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самостроительству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гибкость мышления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 пр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xmlns="" id="{49E7F7A3-EE71-4556-BD35-DD0E1DE53FD1}"/>
              </a:ext>
            </a:extLst>
          </p:cNvPr>
          <p:cNvSpPr/>
          <p:nvPr/>
        </p:nvSpPr>
        <p:spPr>
          <a:xfrm>
            <a:off x="11353800" y="6385505"/>
            <a:ext cx="983342" cy="910062"/>
          </a:xfrm>
          <a:prstGeom prst="ellipse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xmlns="" id="{07BA6123-9BD8-4867-A930-D0F4AFA441C3}"/>
              </a:ext>
            </a:extLst>
          </p:cNvPr>
          <p:cNvSpPr/>
          <p:nvPr/>
        </p:nvSpPr>
        <p:spPr>
          <a:xfrm>
            <a:off x="-417287" y="262987"/>
            <a:ext cx="1255487" cy="1258513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xmlns="" id="{E297D930-73E9-4548-A9CA-1374D57259E2}"/>
              </a:ext>
            </a:extLst>
          </p:cNvPr>
          <p:cNvSpPr/>
          <p:nvPr/>
        </p:nvSpPr>
        <p:spPr>
          <a:xfrm>
            <a:off x="210456" y="-472238"/>
            <a:ext cx="1255487" cy="1258513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xmlns="" id="{BF75FD51-94AF-41AD-9784-231E1C61A5E1}"/>
              </a:ext>
            </a:extLst>
          </p:cNvPr>
          <p:cNvSpPr/>
          <p:nvPr/>
        </p:nvSpPr>
        <p:spPr>
          <a:xfrm>
            <a:off x="11604172" y="5635490"/>
            <a:ext cx="1058637" cy="910062"/>
          </a:xfrm>
          <a:prstGeom prst="ellipse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Объект 2">
            <a:extLst>
              <a:ext uri="{FF2B5EF4-FFF2-40B4-BE49-F238E27FC236}">
                <a16:creationId xmlns:a16="http://schemas.microsoft.com/office/drawing/2014/main" xmlns="" id="{A4B23863-FB74-4EA8-A2C4-F3E718D945DD}"/>
              </a:ext>
            </a:extLst>
          </p:cNvPr>
          <p:cNvSpPr txBox="1">
            <a:spLocks/>
          </p:cNvSpPr>
          <p:nvPr/>
        </p:nvSpPr>
        <p:spPr>
          <a:xfrm>
            <a:off x="6346372" y="1825625"/>
            <a:ext cx="5257800" cy="48799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зависящие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человека: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среда 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жизни 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материальная обеспеченность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массовой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 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экологическая среда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63D04B2D-B04E-4F43-8114-2A05D53E8642}"/>
              </a:ext>
            </a:extLst>
          </p:cNvPr>
          <p:cNvSpPr/>
          <p:nvPr/>
        </p:nvSpPr>
        <p:spPr>
          <a:xfrm>
            <a:off x="3737113" y="6466324"/>
            <a:ext cx="4717774" cy="2856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Виртуальный педагогический класс</a:t>
            </a:r>
          </a:p>
        </p:txBody>
      </p:sp>
    </p:spTree>
    <p:extLst>
      <p:ext uri="{BB962C8B-B14F-4D97-AF65-F5344CB8AC3E}">
        <p14:creationId xmlns:p14="http://schemas.microsoft.com/office/powerpoint/2010/main" xmlns="" val="2141111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8F92FA50-EEF0-4227-84E3-923EABFD6403}"/>
              </a:ext>
            </a:extLst>
          </p:cNvPr>
          <p:cNvSpPr/>
          <p:nvPr/>
        </p:nvSpPr>
        <p:spPr>
          <a:xfrm>
            <a:off x="-1" y="1825625"/>
            <a:ext cx="6429375" cy="4879974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8B17432D-3091-4844-B163-1B2D7BBB5428}"/>
              </a:ext>
            </a:extLst>
          </p:cNvPr>
          <p:cNvSpPr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63A878-97D6-43AC-B7F2-10792A39E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Условиями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потребности в самореализации учащихся являются 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44DFBBE-98E2-4CB1-AE53-918460F31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76789" y="2107010"/>
            <a:ext cx="6506163" cy="4879974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Решение учебно-исследовательских заданий, реализующих творческий потенциал обучающихся, а  также самостоятельный поиск путей и  решений проблемы, средств и ресурсов, таким образом, повышающих реализацию имеющихся ресурсов и активизирующих поиск новых.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Моделирование личностно и профессионально значимых ситуаций взаимодействия, активирующих дальнейшее развитие способностей, личностных и коммуникативных ресурсов обучающихся в процессе взаимодействия с другими, что способствует как удовлетворению потребности в самореализации с  одной стороны, так и  ее дальнейшему развитию с другой.</a:t>
            </a: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xmlns="" id="{49E7F7A3-EE71-4556-BD35-DD0E1DE53FD1}"/>
              </a:ext>
            </a:extLst>
          </p:cNvPr>
          <p:cNvSpPr/>
          <p:nvPr/>
        </p:nvSpPr>
        <p:spPr>
          <a:xfrm>
            <a:off x="11353800" y="6385505"/>
            <a:ext cx="983342" cy="910062"/>
          </a:xfrm>
          <a:prstGeom prst="ellipse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xmlns="" id="{07BA6123-9BD8-4867-A930-D0F4AFA441C3}"/>
              </a:ext>
            </a:extLst>
          </p:cNvPr>
          <p:cNvSpPr/>
          <p:nvPr/>
        </p:nvSpPr>
        <p:spPr>
          <a:xfrm>
            <a:off x="-417287" y="262987"/>
            <a:ext cx="1255487" cy="1258513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xmlns="" id="{E297D930-73E9-4548-A9CA-1374D57259E2}"/>
              </a:ext>
            </a:extLst>
          </p:cNvPr>
          <p:cNvSpPr/>
          <p:nvPr/>
        </p:nvSpPr>
        <p:spPr>
          <a:xfrm>
            <a:off x="210456" y="-472238"/>
            <a:ext cx="1255487" cy="1258513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xmlns="" id="{BF75FD51-94AF-41AD-9784-231E1C61A5E1}"/>
              </a:ext>
            </a:extLst>
          </p:cNvPr>
          <p:cNvSpPr/>
          <p:nvPr/>
        </p:nvSpPr>
        <p:spPr>
          <a:xfrm>
            <a:off x="11604172" y="5635490"/>
            <a:ext cx="1058637" cy="910062"/>
          </a:xfrm>
          <a:prstGeom prst="ellipse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Объект 2">
            <a:extLst>
              <a:ext uri="{FF2B5EF4-FFF2-40B4-BE49-F238E27FC236}">
                <a16:creationId xmlns:a16="http://schemas.microsoft.com/office/drawing/2014/main" xmlns="" id="{A4B23863-FB74-4EA8-A2C4-F3E718D945DD}"/>
              </a:ext>
            </a:extLst>
          </p:cNvPr>
          <p:cNvSpPr txBox="1">
            <a:spLocks/>
          </p:cNvSpPr>
          <p:nvPr/>
        </p:nvSpPr>
        <p:spPr>
          <a:xfrm>
            <a:off x="6994071" y="3984227"/>
            <a:ext cx="3993242" cy="5627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 для картинки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3C06BA4C-240B-483F-AEED-B0E2E533572C}"/>
              </a:ext>
            </a:extLst>
          </p:cNvPr>
          <p:cNvSpPr/>
          <p:nvPr/>
        </p:nvSpPr>
        <p:spPr>
          <a:xfrm>
            <a:off x="6631805" y="6402737"/>
            <a:ext cx="4717774" cy="2856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Виртуальный педагогический класс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24472" y="1825625"/>
            <a:ext cx="4427538" cy="4559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31030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71563"/>
            <a:ext cx="10515600" cy="5105400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правильно организованная развивающая среда дает возможности для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личностно профессионального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становления.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свобода принятия обучающимся решения об его вхождении в эту среду, выбор деятельности, которая позволила бы ему достичь наибольшего успеха, наивысшего самовыражения;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построение диалоговых отношений с людьми различных возрастов и социальных групп;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интенсивное проживание различных ролей;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освоение различных сред, образующих образовательное пространство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2961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9550" y="385762"/>
            <a:ext cx="6677026" cy="6472237"/>
          </a:xfrm>
        </p:spPr>
        <p:txBody>
          <a:bodyPr>
            <a:normAutofit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Потребность в самореализации является одной из  высших потребностей человека. Основными ее характеристиками являются появление стремления человека к самоосуществлению, быть собой, развивать себя, реализовать имеющиеся ресурсы и получить новые. К важнейшим условиям формирования потребности в самореализации можно отнести возможность активного освоения субъектом самореализации жизненного пространства, нового опыта и социальных связей путем участия в целенаправленной творческой и профессиональной (в нашем случае, учебной) деятельности.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58100" y="1414153"/>
            <a:ext cx="4348161" cy="440165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09550" y="271464"/>
            <a:ext cx="6677026" cy="61150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973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165</Words>
  <Application>Microsoft Office PowerPoint</Application>
  <PresentationFormat>Произвольный</PresentationFormat>
  <Paragraphs>43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Самореализация старших школьников </vt:lpstr>
      <vt:lpstr>Самореализация</vt:lpstr>
      <vt:lpstr>Самореализация</vt:lpstr>
      <vt:lpstr>Слайд 4</vt:lpstr>
      <vt:lpstr>Психолого-педагогическими основами процесса самореализации в учебной деятельности являются: </vt:lpstr>
      <vt:lpstr>На самореализацию оказывают влияние различные факторы и условия</vt:lpstr>
      <vt:lpstr>Условиями развития потребности в самореализации учащихся являются :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</dc:title>
  <dc:creator>Вероника Москвичёва</dc:creator>
  <cp:lastModifiedBy>Acer</cp:lastModifiedBy>
  <cp:revision>23</cp:revision>
  <dcterms:created xsi:type="dcterms:W3CDTF">2021-12-07T12:01:14Z</dcterms:created>
  <dcterms:modified xsi:type="dcterms:W3CDTF">2022-10-20T04:13:27Z</dcterms:modified>
</cp:coreProperties>
</file>